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07" r:id="rId4"/>
    <p:sldMasterId id="2147483719" r:id="rId5"/>
    <p:sldMasterId id="2147483731" r:id="rId6"/>
    <p:sldMasterId id="2147483743" r:id="rId7"/>
  </p:sldMasterIdLst>
  <p:notesMasterIdLst>
    <p:notesMasterId r:id="rId17"/>
  </p:notesMasterIdLst>
  <p:sldIdLst>
    <p:sldId id="257" r:id="rId8"/>
    <p:sldId id="266" r:id="rId9"/>
    <p:sldId id="258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4" autoAdjust="0"/>
    <p:restoredTop sz="94660"/>
  </p:normalViewPr>
  <p:slideViewPr>
    <p:cSldViewPr>
      <p:cViewPr varScale="1">
        <p:scale>
          <a:sx n="83" d="100"/>
          <a:sy n="83" d="100"/>
        </p:scale>
        <p:origin x="-94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71BF9-4C75-4C89-98B8-A7B8EC273168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2D7FA-F83C-4F68-9446-3D4043FD5A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71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9EB43-D222-40D3-BAEC-4D9292E806F5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22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Modèle cloisonné= modèle de l’école républicaine de jules ferry</a:t>
            </a:r>
          </a:p>
          <a:p>
            <a:endParaRPr/>
          </a:p>
          <a:p>
            <a:r>
              <a:t>Le projet pédagogique et éducatif de l’école se construit indépendamment du projet éducatif de la famille, voire contre lui.</a:t>
            </a:r>
          </a:p>
          <a:p>
            <a:endParaRPr/>
          </a:p>
          <a:p>
            <a:r>
              <a:t>La mission première de l’école est l’instruction, puis la formation professionnelle.</a:t>
            </a:r>
          </a:p>
          <a:p>
            <a:r>
              <a:t>Famille et ecole se doivent des informations mutuelles fonctionnelles mais s’intéressent peu l’une à l’autre.</a:t>
            </a:r>
          </a:p>
          <a:p>
            <a:r>
              <a:t>L’école se préoccupe de l’élève selon un schéma unique et pas de l’enfant dans sa globalité.</a:t>
            </a:r>
          </a:p>
          <a:p>
            <a:endParaRPr/>
          </a:p>
          <a:p>
            <a:r>
              <a:t>Modèle coéducatif= modèle actuel dans l’école publique</a:t>
            </a:r>
          </a:p>
          <a:p>
            <a:r>
              <a:t>La famille reste garante et libre de ses choix éducatifs mais elle se doit de s’intéresser à l’école et de suivre la scolarité de l’enfant. Les parents participent à l’école et ont des droits.</a:t>
            </a:r>
            <a:br/>
            <a:r>
              <a:t>L’école est libre de son projet pédagogique, mais elle s’intéresse à l’enfant  dans sa globalité, propose un suivi individuaisé (école inclusive)</a:t>
            </a:r>
          </a:p>
          <a:p>
            <a:r>
              <a:t>A l’intersection se trouve l’espace pour la coéducation, mais compétences à construire! Donc beaucoup de pratiques se référent au modèle cloisonné.</a:t>
            </a:r>
            <a:br/>
            <a:endParaRPr/>
          </a:p>
          <a:p>
            <a:r>
              <a:t>Attention on n’est pas dans un modèle cogestionnaire cf écoles associatives pu modèle anglosaxon.</a:t>
            </a:r>
          </a:p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AF3E-4485-4117-B29C-632E23B2D8D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55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B76A-8A66-450C-A564-FC503E78240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79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DF3-CE4F-44C5-999E-D9B623166E2B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9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AF3E-4485-4117-B29C-632E23B2D8D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343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B3A1-2884-4CA1-8033-1BB793CE656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936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7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9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49B1-633B-4600-A775-E3CE338695D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2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42A8-C66E-4B2A-BDCD-5648042DB30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399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DE3D-37CA-49D7-AF1B-B50CF0C565B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182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46EB-BC8F-4405-8A99-42B417CF324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44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9DDA-9191-45FC-B07B-5E3D0FA2ED3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367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6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4ACF-FC38-40B5-B0E3-54DD7FC2FDB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69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B3A1-2884-4CA1-8033-1BB793CE656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016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6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5DE0-F438-45C4-9AEF-3D33051DA1B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49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B76A-8A66-450C-A564-FC503E78240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210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DF3-CE4F-44C5-999E-D9B623166E2B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964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6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9957853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5293281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722326" y="4406901"/>
            <a:ext cx="77724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722326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5230060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9604172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4170684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7423023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457215" y="273077"/>
            <a:ext cx="3008315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idx="1"/>
          </p:nvPr>
        </p:nvSpPr>
        <p:spPr>
          <a:xfrm>
            <a:off x="3575050" y="27308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half" idx="13"/>
          </p:nvPr>
        </p:nvSpPr>
        <p:spPr>
          <a:xfrm>
            <a:off x="457215" y="1435103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348791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7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50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49B1-633B-4600-A775-E3CE338695D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4140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1792302" y="4800600"/>
            <a:ext cx="5486401" cy="56674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  2"/>
          <p:cNvSpPr>
            <a:spLocks noGrp="1"/>
          </p:cNvSpPr>
          <p:nvPr>
            <p:ph type="pic" sz="half" idx="13"/>
          </p:nvPr>
        </p:nvSpPr>
        <p:spPr>
          <a:xfrm>
            <a:off x="1792302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792302" y="5367337"/>
            <a:ext cx="5486401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108515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93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5094954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e du titre"/>
          <p:cNvSpPr txBox="1">
            <a:spLocks noGrp="1"/>
          </p:cNvSpPr>
          <p:nvPr>
            <p:ph type="title"/>
          </p:nvPr>
        </p:nvSpPr>
        <p:spPr>
          <a:xfrm>
            <a:off x="6629400" y="274639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02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274639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8085267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AF3E-4485-4117-B29C-632E23B2D8D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844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B3A1-2884-4CA1-8033-1BB793CE656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1302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6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8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49B1-633B-4600-A775-E3CE338695D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8324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42A8-C66E-4B2A-BDCD-5648042DB30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6382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DE3D-37CA-49D7-AF1B-B50CF0C565B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7826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46EB-BC8F-4405-8A99-42B417CF324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422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9DDA-9191-45FC-B07B-5E3D0FA2ED3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40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42A8-C66E-4B2A-BDCD-5648042DB30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652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4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4ACF-FC38-40B5-B0E3-54DD7FC2FDB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9094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4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5DE0-F438-45C4-9AEF-3D33051DA1B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1131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B76A-8A66-450C-A564-FC503E78240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827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DF3-CE4F-44C5-999E-D9B623166E2B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35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AF3E-4485-4117-B29C-632E23B2D8D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2469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B3A1-2884-4CA1-8033-1BB793CE656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6435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5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49B1-633B-4600-A775-E3CE338695D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7127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42A8-C66E-4B2A-BDCD-5648042DB30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5322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DE3D-37CA-49D7-AF1B-B50CF0C565B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3377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46EB-BC8F-4405-8A99-42B417CF324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DE3D-37CA-49D7-AF1B-B50CF0C565B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6110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9DDA-9191-45FC-B07B-5E3D0FA2ED3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2304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3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4ACF-FC38-40B5-B0E3-54DD7FC2FDB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36202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3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5DE0-F438-45C4-9AEF-3D33051DA1B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321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B76A-8A66-450C-A564-FC503E78240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6561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DF3-CE4F-44C5-999E-D9B623166E2B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745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AF3E-4485-4117-B29C-632E23B2D8D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32992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B3A1-2884-4CA1-8033-1BB793CE656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970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49B1-633B-4600-A775-E3CE338695D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8187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42A8-C66E-4B2A-BDCD-5648042DB30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4043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DE3D-37CA-49D7-AF1B-B50CF0C565B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79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46EB-BC8F-4405-8A99-42B417CF324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140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46EB-BC8F-4405-8A99-42B417CF324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474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9DDA-9191-45FC-B07B-5E3D0FA2ED3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1205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4ACF-FC38-40B5-B0E3-54DD7FC2FDB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45726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5DE0-F438-45C4-9AEF-3D33051DA1B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10645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B76A-8A66-450C-A564-FC503E78240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3578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7DF3-CE4F-44C5-999E-D9B623166E2B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72138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6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9629556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3961405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722312" y="4406901"/>
            <a:ext cx="77724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1377165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838800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69DDA-9191-45FC-B07B-5E3D0FA2ED3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571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9487841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1553895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457201" y="273049"/>
            <a:ext cx="3008315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half" idx="13"/>
          </p:nvPr>
        </p:nvSpPr>
        <p:spPr>
          <a:xfrm>
            <a:off x="457201" y="1435102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1020684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4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 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541748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93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0546101"/>
      </p:ext>
    </p:extLst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e du titre"/>
          <p:cNvSpPr txBox="1">
            <a:spLocks noGrp="1"/>
          </p:cNvSpPr>
          <p:nvPr>
            <p:ph type="title"/>
          </p:nvPr>
        </p:nvSpPr>
        <p:spPr>
          <a:xfrm>
            <a:off x="6629400" y="274639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02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274639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97565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6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94ACF-FC38-40B5-B0E3-54DD7FC2FDB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02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6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5DE0-F438-45C4-9AEF-3D33051DA1B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7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8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0980-D7F1-412D-87D1-7F0461AE5B0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8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8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30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8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0980-D7F1-412D-87D1-7F0461AE5B0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8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8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99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457200" y="27466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336400" y="6400442"/>
            <a:ext cx="350415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defTabSz="457200" hangingPunct="0"/>
            <a:fld id="{86CB4B4D-7CA3-9044-876B-883B54F8677D}" type="slidenum">
              <a:rPr kern="0">
                <a:sym typeface="Calibri"/>
              </a:rPr>
              <a:pPr defTabSz="457200" hangingPunct="0"/>
              <a:t>‹N°›</a:t>
            </a:fld>
            <a:endParaRPr kern="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46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7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0980-D7F1-412D-87D1-7F0461AE5B0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7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96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0980-D7F1-412D-87D1-7F0461AE5B0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6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16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0980-D7F1-412D-87D1-7F0461AE5B0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27/09/2019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53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22818" y="6404293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defTabSz="457200" hangingPunct="0"/>
            <a:fld id="{86CB4B4D-7CA3-9044-876B-883B54F8677D}" type="slidenum">
              <a:rPr kern="0">
                <a:sym typeface="Calibri"/>
              </a:rPr>
              <a:pPr defTabSz="457200" hangingPunct="0"/>
              <a:t>‹N°›</a:t>
            </a:fld>
            <a:endParaRPr kern="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933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10" y="2276872"/>
            <a:ext cx="6840760" cy="1872208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/>
              <a:t/>
            </a:r>
            <a:br>
              <a:rPr lang="fr-FR" sz="4000" dirty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/>
              <a:t/>
            </a:r>
            <a:br>
              <a:rPr lang="fr-FR" sz="4000" dirty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/>
              <a:t/>
            </a:r>
            <a:br>
              <a:rPr lang="fr-FR" sz="4000" dirty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/>
              <a:t/>
            </a:r>
            <a:br>
              <a:rPr lang="fr-FR" sz="4000" dirty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/>
              <a:t/>
            </a:r>
            <a:br>
              <a:rPr lang="fr-FR" sz="4000" dirty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b="1" dirty="0" smtClean="0"/>
              <a:t>LA COEDUCATION </a:t>
            </a:r>
            <a:br>
              <a:rPr lang="fr-FR" sz="4000" b="1" dirty="0" smtClean="0"/>
            </a:br>
            <a:r>
              <a:rPr lang="fr-FR" sz="4000" b="1" dirty="0" smtClean="0"/>
              <a:t>Repères pour mieux comprendre</a:t>
            </a:r>
            <a:br>
              <a:rPr lang="fr-FR" sz="4000" b="1" dirty="0" smtClean="0"/>
            </a:br>
            <a:endParaRPr lang="fr-FR" sz="4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059210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Catherine </a:t>
            </a:r>
            <a:r>
              <a:rPr lang="fr-FR" dirty="0" err="1" smtClean="0"/>
              <a:t>Hurtig</a:t>
            </a:r>
            <a:r>
              <a:rPr lang="fr-FR" dirty="0" smtClean="0"/>
              <a:t>-Delattre</a:t>
            </a:r>
          </a:p>
          <a:p>
            <a:r>
              <a:rPr lang="fr-FR" dirty="0" smtClean="0"/>
              <a:t>AG de rentrée FCPE</a:t>
            </a:r>
          </a:p>
          <a:p>
            <a:r>
              <a:rPr lang="fr-FR" dirty="0" smtClean="0"/>
              <a:t>Lyon 27 septembre  2019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6" y="188678"/>
            <a:ext cx="3052485" cy="2354097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7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Un parcours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Ma motivation au sujet de la relation parents-enseignants vient du croisement de ma triple expérience professionnelle, parentale et associative</a:t>
            </a:r>
          </a:p>
          <a:p>
            <a:pPr lvl="0">
              <a:lnSpc>
                <a:spcPct val="81000"/>
              </a:lnSpc>
              <a:buSzPct val="100000"/>
              <a:buFont typeface="Arial"/>
              <a:buChar char="•"/>
            </a:pPr>
            <a:r>
              <a:rPr lang="fr-FR" kern="0" dirty="0" smtClean="0">
                <a:solidFill>
                  <a:srgbClr val="000000"/>
                </a:solidFill>
                <a:cs typeface="Calibri"/>
                <a:sym typeface="Calibri"/>
              </a:rPr>
              <a:t>Professionnelle : enseignante </a:t>
            </a:r>
            <a:r>
              <a:rPr lang="fr-FR" kern="0" dirty="0">
                <a:solidFill>
                  <a:srgbClr val="000000"/>
                </a:solidFill>
                <a:cs typeface="Calibri"/>
                <a:sym typeface="Calibri"/>
              </a:rPr>
              <a:t>depuis 40 ans, en école élémentaire et aujourd’hui en école maternelle. </a:t>
            </a:r>
            <a:r>
              <a:rPr lang="fr-FR" kern="0" dirty="0" smtClean="0">
                <a:solidFill>
                  <a:srgbClr val="000000"/>
                </a:solidFill>
                <a:cs typeface="Calibri"/>
                <a:sym typeface="Calibri"/>
              </a:rPr>
              <a:t>Coordinatrice </a:t>
            </a:r>
            <a:r>
              <a:rPr lang="fr-FR" kern="0" dirty="0">
                <a:solidFill>
                  <a:srgbClr val="000000"/>
                </a:solidFill>
                <a:cs typeface="Calibri"/>
                <a:sym typeface="Calibri"/>
              </a:rPr>
              <a:t>en </a:t>
            </a:r>
            <a:r>
              <a:rPr lang="fr-FR" kern="0" dirty="0" err="1">
                <a:solidFill>
                  <a:srgbClr val="000000"/>
                </a:solidFill>
                <a:cs typeface="Calibri"/>
                <a:sym typeface="Calibri"/>
              </a:rPr>
              <a:t>education</a:t>
            </a:r>
            <a:r>
              <a:rPr lang="fr-FR" kern="0" dirty="0">
                <a:solidFill>
                  <a:srgbClr val="000000"/>
                </a:solidFill>
                <a:cs typeface="Calibri"/>
                <a:sym typeface="Calibri"/>
              </a:rPr>
              <a:t> prioritaire </a:t>
            </a:r>
            <a:r>
              <a:rPr lang="fr-FR" kern="0" dirty="0" smtClean="0">
                <a:solidFill>
                  <a:srgbClr val="000000"/>
                </a:solidFill>
                <a:cs typeface="Calibri"/>
                <a:sym typeface="Calibri"/>
              </a:rPr>
              <a:t> </a:t>
            </a:r>
            <a:r>
              <a:rPr lang="fr-FR" kern="0" dirty="0">
                <a:solidFill>
                  <a:srgbClr val="000000"/>
                </a:solidFill>
                <a:cs typeface="Calibri"/>
                <a:sym typeface="Calibri"/>
              </a:rPr>
              <a:t>, directrice pendant 6 ans</a:t>
            </a:r>
            <a:r>
              <a:rPr lang="fr-FR" kern="0" dirty="0" smtClean="0">
                <a:solidFill>
                  <a:srgbClr val="000000"/>
                </a:solidFill>
                <a:cs typeface="Calibri"/>
                <a:sym typeface="Calibri"/>
              </a:rPr>
              <a:t>, enseignante-formatrice, aujourd’hui formatrice à mi-temps à l’IFE</a:t>
            </a:r>
          </a:p>
          <a:p>
            <a:pPr lvl="0">
              <a:lnSpc>
                <a:spcPct val="81000"/>
              </a:lnSpc>
              <a:buSzPct val="100000"/>
              <a:buFont typeface="Arial"/>
              <a:buChar char="•"/>
            </a:pPr>
            <a:r>
              <a:rPr lang="fr-FR" kern="0" dirty="0" smtClean="0">
                <a:solidFill>
                  <a:srgbClr val="000000"/>
                </a:solidFill>
                <a:cs typeface="Calibri"/>
                <a:sym typeface="Calibri"/>
              </a:rPr>
              <a:t>Parentale: </a:t>
            </a:r>
            <a:r>
              <a:rPr lang="fr-FR" dirty="0"/>
              <a:t>Mère de 3 enfants aujourd’hui adulte ou en fin de </a:t>
            </a:r>
            <a:r>
              <a:rPr lang="fr-FR" dirty="0" smtClean="0"/>
              <a:t>parcours, engagée à la FCPE pendant els années collège</a:t>
            </a:r>
          </a:p>
          <a:p>
            <a:pPr lvl="0">
              <a:lnSpc>
                <a:spcPct val="81000"/>
              </a:lnSpc>
              <a:buSzPct val="100000"/>
              <a:buFont typeface="Arial"/>
              <a:buChar char="•"/>
            </a:pPr>
            <a:r>
              <a:rPr lang="fr-FR" kern="0" dirty="0" smtClean="0">
                <a:solidFill>
                  <a:srgbClr val="000000"/>
                </a:solidFill>
                <a:cs typeface="Calibri"/>
                <a:sym typeface="Calibri"/>
              </a:rPr>
              <a:t>Associative: militante FCPE, ICEM, RESF, proche d’ATD quart monde</a:t>
            </a:r>
          </a:p>
          <a:p>
            <a:pPr lvl="0">
              <a:lnSpc>
                <a:spcPct val="81000"/>
              </a:lnSpc>
              <a:buSzPct val="100000"/>
              <a:buFont typeface="Arial"/>
              <a:buChar char="•"/>
            </a:pPr>
            <a:endParaRPr lang="fr-FR" kern="0" dirty="0">
              <a:solidFill>
                <a:srgbClr val="000000"/>
              </a:solidFill>
              <a:cs typeface="Calibri"/>
              <a:sym typeface="Calibri"/>
            </a:endParaRP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09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Une définition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32"/>
            <a:ext cx="7886700" cy="4504837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La coéducation </a:t>
            </a:r>
            <a:r>
              <a:rPr lang="fr-FR" dirty="0" smtClean="0"/>
              <a:t>est « une </a:t>
            </a:r>
            <a:r>
              <a:rPr lang="fr-FR" dirty="0"/>
              <a:t>relation de mutualisation entre les éducateurs dits  </a:t>
            </a:r>
            <a:r>
              <a:rPr lang="fr-FR" i="1" dirty="0"/>
              <a:t>premiers</a:t>
            </a:r>
            <a:r>
              <a:rPr lang="fr-FR" dirty="0"/>
              <a:t> </a:t>
            </a:r>
            <a:r>
              <a:rPr lang="fr-FR" dirty="0" smtClean="0"/>
              <a:t> </a:t>
            </a:r>
            <a:r>
              <a:rPr lang="fr-FR" dirty="0"/>
              <a:t>que sont les parents, et les éducateurs professionnels </a:t>
            </a:r>
            <a:r>
              <a:rPr lang="fr-FR" dirty="0" smtClean="0"/>
              <a:t>ou non qui </a:t>
            </a:r>
            <a:r>
              <a:rPr lang="fr-FR" dirty="0"/>
              <a:t>agissent en parallèle et  successivement » (</a:t>
            </a:r>
            <a:r>
              <a:rPr lang="fr-FR" dirty="0" smtClean="0"/>
              <a:t>S. </a:t>
            </a:r>
            <a:r>
              <a:rPr lang="fr-FR" dirty="0" err="1" smtClean="0"/>
              <a:t>Rayna</a:t>
            </a:r>
            <a:r>
              <a:rPr lang="fr-FR" dirty="0"/>
              <a:t>)</a:t>
            </a:r>
          </a:p>
          <a:p>
            <a:r>
              <a:rPr lang="fr-FR" dirty="0" smtClean="0"/>
              <a:t>Parents éducateurs premiers : </a:t>
            </a:r>
            <a:br>
              <a:rPr lang="fr-FR" dirty="0" smtClean="0"/>
            </a:br>
            <a:r>
              <a:rPr lang="fr-FR" sz="2400" dirty="0" smtClean="0"/>
              <a:t>dans le temps (de la naissance à l’entrée dans l’âge adulte)</a:t>
            </a:r>
            <a:br>
              <a:rPr lang="fr-FR" sz="2400" dirty="0" smtClean="0"/>
            </a:br>
            <a:r>
              <a:rPr lang="fr-FR" sz="2400" dirty="0" smtClean="0"/>
              <a:t>dans la globalité (vision des différents aspects de l’enfant)</a:t>
            </a:r>
            <a:br>
              <a:rPr lang="fr-FR" sz="2400" dirty="0" smtClean="0"/>
            </a:br>
            <a:r>
              <a:rPr lang="fr-FR" sz="2400" dirty="0" smtClean="0"/>
              <a:t>dans l’importance des décisions (santé, religion, activités, orientation…)</a:t>
            </a:r>
          </a:p>
          <a:p>
            <a:r>
              <a:rPr lang="fr-FR" dirty="0" smtClean="0"/>
              <a:t>Autres éducateurs en parallèle</a:t>
            </a:r>
            <a:r>
              <a:rPr lang="fr-FR" sz="2400" dirty="0" smtClean="0"/>
              <a:t>: famille élargie, enseignants, animateurs, soignants…</a:t>
            </a:r>
          </a:p>
          <a:p>
            <a:r>
              <a:rPr lang="fr-FR" dirty="0" smtClean="0"/>
              <a:t>Autres éducateurs successifs</a:t>
            </a:r>
            <a:r>
              <a:rPr lang="fr-FR" sz="2400" dirty="0" smtClean="0"/>
              <a:t>: au fur et à mesure du déroulement de la prise en charge collective (crèche, puis école, collège, lycée..)</a:t>
            </a:r>
          </a:p>
          <a:p>
            <a:r>
              <a:rPr lang="fr-FR" sz="2400" dirty="0" smtClean="0"/>
              <a:t>La coéducation est bien plus large que le lien –école-famille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40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25195">
              <a:defRPr sz="3627"/>
            </a:lvl1pPr>
          </a:lstStyle>
          <a:p>
            <a:r>
              <a:rPr lang="fr-FR" sz="4000" b="1" kern="12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Les différents modèles de relation école-familles-cité</a:t>
            </a:r>
            <a:endParaRPr sz="3200" b="1" dirty="0"/>
          </a:p>
        </p:txBody>
      </p:sp>
      <p:sp>
        <p:nvSpPr>
          <p:cNvPr id="133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457200" y="1417638"/>
            <a:ext cx="8229600" cy="506698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rPr lang="fr-FR" dirty="0" smtClean="0"/>
              <a:t>1/ </a:t>
            </a:r>
            <a:r>
              <a:rPr dirty="0" smtClean="0"/>
              <a:t>Le</a:t>
            </a:r>
            <a:r>
              <a:rPr lang="fr-FR" dirty="0" smtClean="0"/>
              <a:t> </a:t>
            </a:r>
            <a:r>
              <a:rPr dirty="0" err="1" smtClean="0"/>
              <a:t>modèle</a:t>
            </a:r>
            <a:r>
              <a:rPr dirty="0" smtClean="0"/>
              <a:t> </a:t>
            </a:r>
            <a:r>
              <a:rPr dirty="0" err="1" smtClean="0"/>
              <a:t>cloisonn</a:t>
            </a:r>
            <a:r>
              <a:rPr lang="fr-FR" dirty="0" smtClean="0"/>
              <a:t>é :</a:t>
            </a:r>
            <a:endParaRPr sz="1800" b="1" i="1" dirty="0"/>
          </a:p>
          <a:p>
            <a:pPr marL="0" indent="0" defTabSz="914400">
              <a:spcBef>
                <a:spcPts val="0"/>
              </a:spcBef>
              <a:buSzTx/>
              <a:buNone/>
              <a:defRPr sz="1800" b="1" i="1"/>
            </a:pPr>
            <a:endParaRPr sz="1800" b="1" i="1" dirty="0"/>
          </a:p>
          <a:p>
            <a:pPr marL="0" indent="0" defTabSz="914400">
              <a:spcBef>
                <a:spcPts val="0"/>
              </a:spcBef>
              <a:buSzTx/>
              <a:buNone/>
              <a:defRPr sz="1800" b="1" i="1"/>
            </a:pPr>
            <a:endParaRPr sz="1800" b="1" i="1" dirty="0"/>
          </a:p>
          <a:p>
            <a:pPr marL="0" indent="0">
              <a:buSzTx/>
              <a:buNone/>
            </a:pPr>
            <a:endParaRPr sz="1800" b="1" i="1" dirty="0"/>
          </a:p>
          <a:p>
            <a:pPr marL="0" indent="0">
              <a:buSzTx/>
              <a:buNone/>
            </a:pPr>
            <a:r>
              <a:rPr dirty="0"/>
              <a:t>                                        </a:t>
            </a:r>
          </a:p>
          <a:p>
            <a:pPr marL="0" indent="0">
              <a:buSzTx/>
              <a:buNone/>
            </a:pPr>
            <a:r>
              <a:rPr dirty="0"/>
              <a:t>                                           </a:t>
            </a:r>
          </a:p>
          <a:p>
            <a:pPr marL="0" indent="0">
              <a:spcBef>
                <a:spcPts val="300"/>
              </a:spcBef>
              <a:buSzTx/>
              <a:buNone/>
              <a:defRPr sz="1400"/>
            </a:pPr>
            <a:r>
              <a:rPr dirty="0"/>
              <a:t>                                                            </a:t>
            </a:r>
            <a:endParaRPr lang="fr-FR" dirty="0" smtClean="0"/>
          </a:p>
          <a:p>
            <a:pPr marL="0" indent="0">
              <a:spcBef>
                <a:spcPts val="300"/>
              </a:spcBef>
              <a:buSzTx/>
              <a:buNone/>
              <a:defRPr sz="1400"/>
            </a:pPr>
            <a:r>
              <a:rPr lang="fr-FR" dirty="0"/>
              <a:t> </a:t>
            </a:r>
            <a:r>
              <a:rPr lang="fr-FR" dirty="0" smtClean="0"/>
              <a:t>                                                          </a:t>
            </a:r>
          </a:p>
          <a:p>
            <a:pPr marL="0" indent="0">
              <a:spcBef>
                <a:spcPts val="300"/>
              </a:spcBef>
              <a:buSzTx/>
              <a:buNone/>
              <a:defRPr sz="1400"/>
            </a:pPr>
            <a:r>
              <a:rPr lang="fr-FR" dirty="0"/>
              <a:t> </a:t>
            </a:r>
            <a:r>
              <a:rPr lang="fr-FR" dirty="0" smtClean="0"/>
              <a:t>                                                            </a:t>
            </a:r>
            <a:r>
              <a:rPr dirty="0" smtClean="0"/>
              <a:t> </a:t>
            </a:r>
            <a:r>
              <a:rPr sz="1600" dirty="0"/>
              <a:t>circulation des </a:t>
            </a:r>
            <a:r>
              <a:rPr sz="1600" dirty="0" err="1"/>
              <a:t>informations</a:t>
            </a:r>
            <a:endParaRPr sz="1600" dirty="0"/>
          </a:p>
        </p:txBody>
      </p:sp>
      <p:grpSp>
        <p:nvGrpSpPr>
          <p:cNvPr id="136" name="Ellipse 4"/>
          <p:cNvGrpSpPr/>
          <p:nvPr/>
        </p:nvGrpSpPr>
        <p:grpSpPr>
          <a:xfrm>
            <a:off x="611573" y="3890964"/>
            <a:ext cx="2146883" cy="2169823"/>
            <a:chOff x="0" y="8560"/>
            <a:chExt cx="1836421" cy="2169821"/>
          </a:xfrm>
        </p:grpSpPr>
        <p:sp>
          <p:nvSpPr>
            <p:cNvPr id="134" name="Cercle"/>
            <p:cNvSpPr/>
            <p:nvPr/>
          </p:nvSpPr>
          <p:spPr>
            <a:xfrm>
              <a:off x="0" y="171450"/>
              <a:ext cx="1836421" cy="1844040"/>
            </a:xfrm>
            <a:prstGeom prst="ellipse">
              <a:avLst/>
            </a:prstGeom>
            <a:solidFill>
              <a:srgbClr val="70AD47"/>
            </a:solidFill>
            <a:ln w="12700" cap="flat">
              <a:solidFill>
                <a:srgbClr val="527E3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hangingPunct="0">
                <a:defRPr sz="2000" i="1">
                  <a:solidFill>
                    <a:srgbClr val="FFFFFF"/>
                  </a:solidFill>
                </a:defRPr>
              </a:pPr>
              <a:endParaRPr sz="2000" i="1" kern="0">
                <a:solidFill>
                  <a:srgbClr val="FFFFFF"/>
                </a:solidFill>
                <a:sym typeface="Calibri"/>
              </a:endParaRPr>
            </a:p>
          </p:txBody>
        </p:sp>
        <p:sp>
          <p:nvSpPr>
            <p:cNvPr id="135" name="Familles…"/>
            <p:cNvSpPr txBox="1"/>
            <p:nvPr/>
          </p:nvSpPr>
          <p:spPr>
            <a:xfrm>
              <a:off x="268937" y="8560"/>
              <a:ext cx="1298547" cy="21698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 hangingPunct="0">
                <a:defRPr sz="2000"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</a:defRPr>
              </a:pPr>
              <a:endParaRPr sz="2000" kern="0" dirty="0">
                <a:solidFill>
                  <a:srgbClr val="000000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  <a:sym typeface="Calibri"/>
              </a:endParaRPr>
            </a:p>
            <a:p>
              <a:pPr algn="ctr" hangingPunct="0">
                <a:defRPr sz="2000"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</a:defRPr>
              </a:pPr>
              <a:endParaRPr sz="2000" kern="0" dirty="0">
                <a:solidFill>
                  <a:srgbClr val="000000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  <a:sym typeface="Calibri"/>
              </a:endParaRPr>
            </a:p>
            <a:p>
              <a:pPr algn="ctr" hangingPunct="0">
                <a:defRPr sz="2000"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</a:defRPr>
              </a:pPr>
              <a:r>
                <a:rPr sz="2400" kern="0" dirty="0" err="1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Familles</a:t>
              </a:r>
              <a:endParaRPr sz="2400" kern="0" dirty="0">
                <a:solidFill>
                  <a:srgbClr val="000000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  <a:sym typeface="Calibri"/>
              </a:endParaRPr>
            </a:p>
            <a:p>
              <a:pPr algn="ctr" hangingPunct="0">
                <a:defRPr sz="1200" b="1"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</a:defRPr>
              </a:pPr>
              <a:r>
                <a:rPr sz="1200" b="1" kern="0" dirty="0" err="1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Choix</a:t>
              </a:r>
              <a:r>
                <a:rPr sz="1200" b="1" kern="0" dirty="0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 </a:t>
              </a:r>
              <a:r>
                <a:rPr sz="1200" b="1" kern="0" dirty="0" err="1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éducatifs</a:t>
              </a:r>
              <a:r>
                <a:rPr sz="1200" b="1" kern="0" dirty="0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 </a:t>
              </a:r>
            </a:p>
            <a:p>
              <a:pPr algn="ctr" hangingPunct="0">
                <a:defRPr sz="1200" b="1"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</a:defRPr>
              </a:pPr>
              <a:r>
                <a:rPr sz="1200" b="1" kern="0" dirty="0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pour </a:t>
              </a:r>
              <a:r>
                <a:rPr sz="1200" b="1" kern="0" dirty="0" err="1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l’enfant</a:t>
              </a:r>
              <a:endParaRPr sz="1200" b="1" kern="0" dirty="0">
                <a:solidFill>
                  <a:srgbClr val="000000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  <a:sym typeface="Calibri"/>
              </a:endParaRPr>
            </a:p>
            <a:p>
              <a:pPr algn="ctr" hangingPunct="0">
                <a:defRPr sz="1100"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</a:defRPr>
              </a:pPr>
              <a:r>
                <a:rPr sz="1100" kern="0" dirty="0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Transmission des </a:t>
              </a:r>
              <a:r>
                <a:rPr sz="1100" kern="0" dirty="0" err="1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valeurs</a:t>
              </a:r>
              <a:r>
                <a:rPr sz="1100" kern="0" dirty="0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, religion, santé, </a:t>
              </a:r>
              <a:r>
                <a:rPr sz="1100" kern="0" dirty="0" err="1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activités</a:t>
              </a:r>
              <a:r>
                <a:rPr sz="1100" kern="0" dirty="0">
                  <a:solidFill>
                    <a:srgbClr val="000000"/>
                  </a:solidFill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  <a:sym typeface="Calibri"/>
                </a:rPr>
                <a:t>..</a:t>
              </a:r>
            </a:p>
            <a:p>
              <a:pPr algn="ctr" hangingPunct="0">
                <a:defRPr sz="1400">
                  <a:effectLst>
                    <a:outerShdw blurRad="38100" dist="19050" dir="2700000" rotWithShape="0">
                      <a:srgbClr val="000000">
                        <a:alpha val="40000"/>
                      </a:srgbClr>
                    </a:outerShdw>
                  </a:effectLst>
                </a:defRPr>
              </a:pPr>
              <a:endParaRPr sz="1400" kern="0" dirty="0">
                <a:solidFill>
                  <a:srgbClr val="000000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  <a:sym typeface="Calibri"/>
              </a:endParaRPr>
            </a:p>
          </p:txBody>
        </p:sp>
      </p:grpSp>
      <p:grpSp>
        <p:nvGrpSpPr>
          <p:cNvPr id="139" name="Rectangle 8"/>
          <p:cNvGrpSpPr/>
          <p:nvPr/>
        </p:nvGrpSpPr>
        <p:grpSpPr>
          <a:xfrm>
            <a:off x="5364493" y="4305588"/>
            <a:ext cx="2015833" cy="1846657"/>
            <a:chOff x="0" y="244485"/>
            <a:chExt cx="2015832" cy="1634469"/>
          </a:xfrm>
        </p:grpSpPr>
        <p:sp>
          <p:nvSpPr>
            <p:cNvPr id="137" name="Rectangle"/>
            <p:cNvSpPr/>
            <p:nvPr/>
          </p:nvSpPr>
          <p:spPr>
            <a:xfrm>
              <a:off x="0" y="276859"/>
              <a:ext cx="1813562" cy="1569721"/>
            </a:xfrm>
            <a:prstGeom prst="rect">
              <a:avLst/>
            </a:prstGeom>
            <a:solidFill>
              <a:schemeClr val="accent2"/>
            </a:solidFill>
            <a:ln w="25400" cap="flat">
              <a:solidFill>
                <a:srgbClr val="8C3A3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57200" hangingPunct="0">
                <a:defRPr sz="2000"/>
              </a:pPr>
              <a:endParaRPr sz="2000" kern="0">
                <a:solidFill>
                  <a:srgbClr val="000000"/>
                </a:solidFill>
                <a:sym typeface="Calibri"/>
              </a:endParaRPr>
            </a:p>
          </p:txBody>
        </p:sp>
        <p:sp>
          <p:nvSpPr>
            <p:cNvPr id="138" name="École…"/>
            <p:cNvSpPr txBox="1"/>
            <p:nvPr/>
          </p:nvSpPr>
          <p:spPr>
            <a:xfrm>
              <a:off x="0" y="244485"/>
              <a:ext cx="2015832" cy="16344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 defTabSz="457200" hangingPunct="0">
                <a:defRPr sz="2000" b="1"/>
              </a:pPr>
              <a:endParaRPr sz="2000" b="1" kern="0" dirty="0">
                <a:solidFill>
                  <a:srgbClr val="000000"/>
                </a:solidFill>
                <a:sym typeface="Calibri"/>
              </a:endParaRPr>
            </a:p>
            <a:p>
              <a:pPr algn="ctr" defTabSz="457200" hangingPunct="0">
                <a:defRPr sz="2000" b="1"/>
              </a:pPr>
              <a:r>
                <a:rPr sz="2400" b="1" kern="0" dirty="0" err="1">
                  <a:solidFill>
                    <a:srgbClr val="000000"/>
                  </a:solidFill>
                  <a:sym typeface="Calibri"/>
                </a:rPr>
                <a:t>École</a:t>
              </a:r>
              <a:endParaRPr sz="2400" b="1" kern="0" dirty="0">
                <a:solidFill>
                  <a:srgbClr val="FFFFFF"/>
                </a:solidFill>
                <a:sym typeface="Calibri"/>
              </a:endParaRPr>
            </a:p>
            <a:p>
              <a:pPr algn="ctr" defTabSz="457200" hangingPunct="0">
                <a:defRPr sz="1200" b="1"/>
              </a:pPr>
              <a:r>
                <a:rPr sz="1200" b="1" kern="0" dirty="0" err="1">
                  <a:solidFill>
                    <a:srgbClr val="000000"/>
                  </a:solidFill>
                  <a:sym typeface="Calibri"/>
                </a:rPr>
                <a:t>Projet</a:t>
              </a:r>
              <a:r>
                <a:rPr sz="1200" b="1" kern="0" dirty="0">
                  <a:solidFill>
                    <a:srgbClr val="000000"/>
                  </a:solidFill>
                  <a:sym typeface="Calibri"/>
                </a:rPr>
                <a:t> </a:t>
              </a:r>
              <a:r>
                <a:rPr sz="1200" b="1" kern="0" dirty="0" err="1">
                  <a:solidFill>
                    <a:srgbClr val="000000"/>
                  </a:solidFill>
                  <a:sym typeface="Calibri"/>
                </a:rPr>
                <a:t>pédagogique</a:t>
              </a:r>
              <a:endParaRPr sz="1200" b="1" kern="0" dirty="0">
                <a:solidFill>
                  <a:srgbClr val="FFFFFF"/>
                </a:solidFill>
                <a:sym typeface="Calibri"/>
              </a:endParaRPr>
            </a:p>
            <a:p>
              <a:pPr algn="ctr" defTabSz="457200" hangingPunct="0">
                <a:defRPr sz="1200" b="1"/>
              </a:pPr>
              <a:r>
                <a:rPr sz="1200" b="1" kern="0" dirty="0">
                  <a:solidFill>
                    <a:srgbClr val="000000"/>
                  </a:solidFill>
                  <a:sym typeface="Calibri"/>
                </a:rPr>
                <a:t> pour </a:t>
              </a:r>
              <a:r>
                <a:rPr sz="1200" b="1" kern="0" dirty="0" err="1">
                  <a:solidFill>
                    <a:srgbClr val="000000"/>
                  </a:solidFill>
                  <a:sym typeface="Calibri"/>
                </a:rPr>
                <a:t>l’élève</a:t>
              </a:r>
              <a:endParaRPr sz="1200" b="1" kern="0" dirty="0">
                <a:solidFill>
                  <a:srgbClr val="FFFFFF"/>
                </a:solidFill>
                <a:sym typeface="Calibri"/>
              </a:endParaRPr>
            </a:p>
            <a:p>
              <a:pPr algn="ctr" defTabSz="457200" hangingPunct="0">
                <a:defRPr sz="1400"/>
              </a:pPr>
              <a:r>
                <a:rPr sz="1400" kern="0" dirty="0">
                  <a:solidFill>
                    <a:srgbClr val="000000"/>
                  </a:solidFill>
                  <a:sym typeface="Calibri"/>
                </a:rPr>
                <a:t>instruction/formation </a:t>
              </a:r>
              <a:r>
                <a:rPr sz="1600" kern="0" dirty="0">
                  <a:solidFill>
                    <a:srgbClr val="000000"/>
                  </a:solidFill>
                  <a:sym typeface="Calibri"/>
                </a:rPr>
                <a:t>+ </a:t>
              </a:r>
              <a:r>
                <a:rPr sz="1400" kern="0" dirty="0">
                  <a:solidFill>
                    <a:srgbClr val="000000"/>
                  </a:solidFill>
                  <a:sym typeface="Calibri"/>
                </a:rPr>
                <a:t>transmission de </a:t>
              </a:r>
              <a:r>
                <a:rPr sz="1400" kern="0" dirty="0" err="1">
                  <a:solidFill>
                    <a:srgbClr val="000000"/>
                  </a:solidFill>
                  <a:sym typeface="Calibri"/>
                </a:rPr>
                <a:t>valeurs</a:t>
              </a:r>
              <a:r>
                <a:rPr sz="1400" kern="0" dirty="0">
                  <a:solidFill>
                    <a:srgbClr val="000000"/>
                  </a:solidFill>
                  <a:sym typeface="Calibri"/>
                </a:rPr>
                <a:t/>
              </a:r>
              <a:br>
                <a:rPr sz="1400" kern="0" dirty="0">
                  <a:solidFill>
                    <a:srgbClr val="000000"/>
                  </a:solidFill>
                  <a:sym typeface="Calibri"/>
                </a:rPr>
              </a:br>
              <a:r>
                <a:rPr sz="1600" kern="0" dirty="0">
                  <a:solidFill>
                    <a:srgbClr val="000000"/>
                  </a:solidFill>
                  <a:sym typeface="Calibri"/>
                </a:rPr>
                <a:t> </a:t>
              </a:r>
            </a:p>
          </p:txBody>
        </p:sp>
      </p:grpSp>
      <p:sp>
        <p:nvSpPr>
          <p:cNvPr id="140" name="ZoneTexte 10"/>
          <p:cNvSpPr txBox="1"/>
          <p:nvPr/>
        </p:nvSpPr>
        <p:spPr>
          <a:xfrm>
            <a:off x="2552707" y="2640562"/>
            <a:ext cx="1535034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defTabSz="457200" hangingPunct="0">
              <a:defRPr sz="2000" b="1"/>
            </a:pPr>
            <a:endParaRPr sz="2000" b="1" kern="0" dirty="0">
              <a:solidFill>
                <a:srgbClr val="000000"/>
              </a:solidFill>
              <a:sym typeface="Calibri"/>
            </a:endParaRPr>
          </a:p>
          <a:p>
            <a:pPr defTabSz="457200" hangingPunct="0">
              <a:defRPr sz="2000" b="1"/>
            </a:pPr>
            <a:endParaRPr sz="2000" b="1" kern="0" dirty="0">
              <a:solidFill>
                <a:srgbClr val="000000"/>
              </a:solidFill>
              <a:sym typeface="Calibri"/>
            </a:endParaRPr>
          </a:p>
          <a:p>
            <a:pPr defTabSz="457200" hangingPunct="0">
              <a:defRPr sz="2000" b="1"/>
            </a:pPr>
            <a:endParaRPr sz="2000" b="1" kern="0" dirty="0">
              <a:solidFill>
                <a:srgbClr val="000000"/>
              </a:solidFill>
              <a:sym typeface="Calibri"/>
            </a:endParaRPr>
          </a:p>
          <a:p>
            <a:pPr defTabSz="457200" hangingPunct="0">
              <a:defRPr sz="2000" b="1"/>
            </a:pPr>
            <a:r>
              <a:rPr sz="2000" b="1" kern="0" dirty="0">
                <a:solidFill>
                  <a:srgbClr val="000000"/>
                </a:solidFill>
                <a:sym typeface="Calibri"/>
              </a:rPr>
              <a:t>                         </a:t>
            </a:r>
          </a:p>
        </p:txBody>
      </p:sp>
      <p:sp>
        <p:nvSpPr>
          <p:cNvPr id="141" name="Triangle isocèle 14"/>
          <p:cNvSpPr/>
          <p:nvPr/>
        </p:nvSpPr>
        <p:spPr>
          <a:xfrm>
            <a:off x="2638684" y="2405231"/>
            <a:ext cx="2026921" cy="1573376"/>
          </a:xfrm>
          <a:prstGeom prst="triangle">
            <a:avLst/>
          </a:prstGeom>
          <a:gradFill>
            <a:gsLst>
              <a:gs pos="0">
                <a:srgbClr val="3F80CE"/>
              </a:gs>
              <a:gs pos="100000">
                <a:schemeClr val="accent1">
                  <a:hueOff val="357503"/>
                  <a:satOff val="54545"/>
                  <a:lumOff val="29273"/>
                </a:schemeClr>
              </a:gs>
            </a:gsLst>
            <a:lin ang="16200000"/>
          </a:gra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 defTabSz="457200" hangingPunct="0">
              <a:defRPr>
                <a:solidFill>
                  <a:srgbClr val="FFFFFF"/>
                </a:solidFill>
              </a:defRPr>
            </a:pPr>
            <a:endParaRPr kern="0">
              <a:solidFill>
                <a:srgbClr val="FFFFFF"/>
              </a:solidFill>
              <a:sym typeface="Calibri"/>
            </a:endParaRPr>
          </a:p>
        </p:txBody>
      </p:sp>
      <p:sp>
        <p:nvSpPr>
          <p:cNvPr id="142" name="ZoneTexte 15"/>
          <p:cNvSpPr txBox="1"/>
          <p:nvPr/>
        </p:nvSpPr>
        <p:spPr>
          <a:xfrm>
            <a:off x="3284234" y="2903225"/>
            <a:ext cx="1089661" cy="1138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defTabSz="457200" hangingPunct="0"/>
            <a:r>
              <a:rPr sz="2400" kern="0" dirty="0" err="1">
                <a:solidFill>
                  <a:srgbClr val="000000"/>
                </a:solidFill>
                <a:sym typeface="Calibri"/>
              </a:rPr>
              <a:t>Cité</a:t>
            </a:r>
            <a:endParaRPr sz="2400" kern="0" dirty="0">
              <a:solidFill>
                <a:srgbClr val="000000"/>
              </a:solidFill>
              <a:sym typeface="Calibri"/>
            </a:endParaRPr>
          </a:p>
          <a:p>
            <a:pPr defTabSz="457200" hangingPunct="0">
              <a:defRPr sz="1100" b="1"/>
            </a:pPr>
            <a:r>
              <a:rPr sz="1100" b="1" kern="0" dirty="0" err="1">
                <a:solidFill>
                  <a:srgbClr val="000000"/>
                </a:solidFill>
                <a:sym typeface="Calibri"/>
              </a:rPr>
              <a:t>Dispositifs</a:t>
            </a:r>
            <a:endParaRPr sz="1100" b="1" kern="0" dirty="0">
              <a:solidFill>
                <a:srgbClr val="000000"/>
              </a:solidFill>
              <a:sym typeface="Calibri"/>
            </a:endParaRPr>
          </a:p>
          <a:p>
            <a:pPr defTabSz="457200" hangingPunct="0">
              <a:defRPr sz="1100" b="1"/>
            </a:pPr>
            <a:r>
              <a:rPr sz="1100" b="1" kern="0" dirty="0">
                <a:solidFill>
                  <a:srgbClr val="000000"/>
                </a:solidFill>
                <a:sym typeface="Calibri"/>
              </a:rPr>
              <a:t> pour le </a:t>
            </a:r>
            <a:r>
              <a:rPr sz="1100" b="1" kern="0" dirty="0" err="1">
                <a:solidFill>
                  <a:srgbClr val="000000"/>
                </a:solidFill>
                <a:sym typeface="Calibri"/>
              </a:rPr>
              <a:t>citoyen</a:t>
            </a:r>
            <a:r>
              <a:rPr sz="1100" b="1" kern="0" dirty="0">
                <a:solidFill>
                  <a:srgbClr val="000000"/>
                </a:solidFill>
                <a:sym typeface="Calibri"/>
              </a:rPr>
              <a:t>:</a:t>
            </a:r>
          </a:p>
          <a:p>
            <a:pPr defTabSz="457200" hangingPunct="0">
              <a:defRPr sz="1100" b="1"/>
            </a:pPr>
            <a:r>
              <a:rPr sz="1100" b="1" kern="0" dirty="0">
                <a:solidFill>
                  <a:srgbClr val="000000"/>
                </a:solidFill>
                <a:sym typeface="Calibri"/>
              </a:rPr>
              <a:t>Santé, sport, </a:t>
            </a:r>
            <a:r>
              <a:rPr sz="1100" b="1" kern="0" dirty="0" err="1">
                <a:solidFill>
                  <a:srgbClr val="000000"/>
                </a:solidFill>
                <a:sym typeface="Calibri"/>
              </a:rPr>
              <a:t>loisirs</a:t>
            </a:r>
            <a:r>
              <a:rPr sz="1100" b="1" kern="0" dirty="0">
                <a:solidFill>
                  <a:srgbClr val="000000"/>
                </a:solidFill>
                <a:sym typeface="Calibri"/>
              </a:rPr>
              <a:t>, culture</a:t>
            </a:r>
          </a:p>
        </p:txBody>
      </p:sp>
      <p:sp>
        <p:nvSpPr>
          <p:cNvPr id="143" name="Connecteur droit avec flèche 22"/>
          <p:cNvSpPr/>
          <p:nvPr/>
        </p:nvSpPr>
        <p:spPr>
          <a:xfrm flipH="1">
            <a:off x="2834653" y="4244368"/>
            <a:ext cx="674371" cy="647701"/>
          </a:xfrm>
          <a:prstGeom prst="line">
            <a:avLst/>
          </a:prstGeom>
          <a:ln w="25400">
            <a:solidFill>
              <a:schemeClr val="accent1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44" name="Connecteur droit avec flèche 31"/>
          <p:cNvSpPr/>
          <p:nvPr/>
        </p:nvSpPr>
        <p:spPr>
          <a:xfrm>
            <a:off x="2771878" y="5440707"/>
            <a:ext cx="2529842" cy="1"/>
          </a:xfrm>
          <a:prstGeom prst="line">
            <a:avLst/>
          </a:prstGeom>
          <a:ln w="25400">
            <a:solidFill>
              <a:schemeClr val="accent1"/>
            </a:solidFill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45" name="Connecteur en arc 36"/>
          <p:cNvSpPr/>
          <p:nvPr/>
        </p:nvSpPr>
        <p:spPr>
          <a:xfrm>
            <a:off x="4244354" y="4133557"/>
            <a:ext cx="914401" cy="914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400" y="0"/>
                  <a:pt x="10800" y="5400"/>
                  <a:pt x="10800" y="10800"/>
                </a:cubicBezTo>
                <a:cubicBezTo>
                  <a:pt x="10800" y="16200"/>
                  <a:pt x="16200" y="21600"/>
                  <a:pt x="21600" y="21600"/>
                </a:cubicBezTo>
              </a:path>
            </a:pathLst>
          </a:custGeom>
          <a:ln w="25400">
            <a:solidFill>
              <a:schemeClr val="accent1"/>
            </a:solidFill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4058798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 advAuto="0"/>
      <p:bldP spid="133" grpId="0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Ellipse 6"/>
          <p:cNvSpPr/>
          <p:nvPr/>
        </p:nvSpPr>
        <p:spPr>
          <a:xfrm>
            <a:off x="2757025" y="1412777"/>
            <a:ext cx="3733801" cy="3080890"/>
          </a:xfrm>
          <a:prstGeom prst="ellipse">
            <a:avLst/>
          </a:prstGeom>
          <a:gradFill>
            <a:gsLst>
              <a:gs pos="0">
                <a:srgbClr val="3F80CE"/>
              </a:gs>
              <a:gs pos="100000">
                <a:schemeClr val="accent1">
                  <a:hueOff val="357503"/>
                  <a:satOff val="54545"/>
                  <a:lumOff val="29273"/>
                </a:schemeClr>
              </a:gs>
            </a:gsLst>
            <a:lin ang="16200000"/>
          </a:gradFill>
          <a:ln>
            <a:solidFill>
              <a:srgbClr val="4A7EBB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" name="Titre 1"/>
          <p:cNvSpPr txBox="1">
            <a:spLocks noGrp="1"/>
          </p:cNvSpPr>
          <p:nvPr>
            <p:ph type="title"/>
          </p:nvPr>
        </p:nvSpPr>
        <p:spPr>
          <a:xfrm>
            <a:off x="683568" y="269804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algn="l"/>
            <a:r>
              <a:rPr lang="fr-FR" dirty="0" smtClean="0"/>
              <a:t>2-</a:t>
            </a:r>
            <a:r>
              <a:rPr b="1" dirty="0" smtClean="0"/>
              <a:t> </a:t>
            </a:r>
            <a:r>
              <a:rPr b="1" dirty="0"/>
              <a:t>le </a:t>
            </a:r>
            <a:r>
              <a:rPr b="1" dirty="0" err="1"/>
              <a:t>modèle</a:t>
            </a:r>
            <a:r>
              <a:rPr b="1" dirty="0"/>
              <a:t> </a:t>
            </a:r>
            <a:r>
              <a:rPr b="1" dirty="0" err="1"/>
              <a:t>coéducatif</a:t>
            </a:r>
            <a:endParaRPr b="1" dirty="0"/>
          </a:p>
        </p:txBody>
      </p:sp>
      <p:grpSp>
        <p:nvGrpSpPr>
          <p:cNvPr id="153" name="Forme libre 3"/>
          <p:cNvGrpSpPr/>
          <p:nvPr/>
        </p:nvGrpSpPr>
        <p:grpSpPr>
          <a:xfrm>
            <a:off x="683568" y="2996952"/>
            <a:ext cx="7992888" cy="2993428"/>
            <a:chOff x="0" y="26445"/>
            <a:chExt cx="8305801" cy="2959550"/>
          </a:xfrm>
        </p:grpSpPr>
        <p:sp>
          <p:nvSpPr>
            <p:cNvPr id="151" name="Figure"/>
            <p:cNvSpPr/>
            <p:nvPr/>
          </p:nvSpPr>
          <p:spPr>
            <a:xfrm>
              <a:off x="0" y="26445"/>
              <a:ext cx="8305801" cy="295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362" y="1016"/>
                  </a:moveTo>
                  <a:cubicBezTo>
                    <a:pt x="18807" y="1016"/>
                    <a:pt x="21600" y="5624"/>
                    <a:pt x="21600" y="11308"/>
                  </a:cubicBezTo>
                  <a:cubicBezTo>
                    <a:pt x="21600" y="16992"/>
                    <a:pt x="18807" y="21600"/>
                    <a:pt x="15362" y="21600"/>
                  </a:cubicBezTo>
                  <a:cubicBezTo>
                    <a:pt x="13639" y="21600"/>
                    <a:pt x="12080" y="20448"/>
                    <a:pt x="10951" y="18586"/>
                  </a:cubicBezTo>
                  <a:lnTo>
                    <a:pt x="10835" y="18376"/>
                  </a:lnTo>
                  <a:lnTo>
                    <a:pt x="11211" y="17670"/>
                  </a:lnTo>
                  <a:cubicBezTo>
                    <a:pt x="12114" y="15803"/>
                    <a:pt x="12656" y="13410"/>
                    <a:pt x="12656" y="10800"/>
                  </a:cubicBezTo>
                  <a:cubicBezTo>
                    <a:pt x="12656" y="8190"/>
                    <a:pt x="12114" y="5797"/>
                    <a:pt x="11211" y="3930"/>
                  </a:cubicBezTo>
                  <a:lnTo>
                    <a:pt x="11125" y="3769"/>
                  </a:lnTo>
                  <a:lnTo>
                    <a:pt x="11394" y="3367"/>
                  </a:lnTo>
                  <a:cubicBezTo>
                    <a:pt x="12472" y="1898"/>
                    <a:pt x="13854" y="1016"/>
                    <a:pt x="15362" y="1016"/>
                  </a:cubicBezTo>
                  <a:close/>
                  <a:moveTo>
                    <a:pt x="6328" y="0"/>
                  </a:moveTo>
                  <a:cubicBezTo>
                    <a:pt x="8075" y="0"/>
                    <a:pt x="9657" y="1209"/>
                    <a:pt x="10803" y="3163"/>
                  </a:cubicBezTo>
                  <a:lnTo>
                    <a:pt x="11125" y="3769"/>
                  </a:lnTo>
                  <a:lnTo>
                    <a:pt x="10951" y="4031"/>
                  </a:lnTo>
                  <a:cubicBezTo>
                    <a:pt x="9822" y="5893"/>
                    <a:pt x="9124" y="8466"/>
                    <a:pt x="9124" y="11308"/>
                  </a:cubicBezTo>
                  <a:cubicBezTo>
                    <a:pt x="9124" y="13795"/>
                    <a:pt x="9658" y="16076"/>
                    <a:pt x="10548" y="17855"/>
                  </a:cubicBezTo>
                  <a:lnTo>
                    <a:pt x="10835" y="18376"/>
                  </a:lnTo>
                  <a:lnTo>
                    <a:pt x="10803" y="18437"/>
                  </a:lnTo>
                  <a:cubicBezTo>
                    <a:pt x="9657" y="20391"/>
                    <a:pt x="8075" y="21600"/>
                    <a:pt x="6328" y="21600"/>
                  </a:cubicBezTo>
                  <a:cubicBezTo>
                    <a:pt x="2833" y="21600"/>
                    <a:pt x="0" y="16765"/>
                    <a:pt x="0" y="10800"/>
                  </a:cubicBezTo>
                  <a:cubicBezTo>
                    <a:pt x="0" y="4835"/>
                    <a:pt x="2833" y="0"/>
                    <a:pt x="6328" y="0"/>
                  </a:cubicBezTo>
                  <a:close/>
                </a:path>
              </a:pathLst>
            </a:cu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20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2" name="Familles:…"/>
            <p:cNvSpPr txBox="1"/>
            <p:nvPr/>
          </p:nvSpPr>
          <p:spPr>
            <a:xfrm>
              <a:off x="282755" y="106473"/>
              <a:ext cx="8023046" cy="27994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 sz="2000" b="1">
                  <a:solidFill>
                    <a:srgbClr val="FFFFFF"/>
                  </a:solidFill>
                </a:defRPr>
              </a:pPr>
              <a:r>
                <a:rPr dirty="0"/>
                <a:t>               </a:t>
              </a:r>
              <a:r>
                <a:rPr dirty="0" err="1"/>
                <a:t>Familles</a:t>
              </a:r>
              <a:r>
                <a:rPr dirty="0"/>
                <a:t>: </a:t>
              </a:r>
            </a:p>
            <a:p>
              <a:pPr>
                <a:defRPr sz="2000" b="1">
                  <a:solidFill>
                    <a:srgbClr val="FFFFFF"/>
                  </a:solidFill>
                </a:defRPr>
              </a:pPr>
              <a:r>
                <a:rPr dirty="0"/>
                <a:t>        </a:t>
              </a:r>
              <a:r>
                <a:rPr dirty="0" err="1"/>
                <a:t>projet</a:t>
              </a:r>
              <a:r>
                <a:rPr dirty="0"/>
                <a:t> </a:t>
              </a:r>
              <a:r>
                <a:rPr dirty="0" err="1"/>
                <a:t>éducatif</a:t>
              </a:r>
              <a:r>
                <a:rPr dirty="0"/>
                <a:t>                   </a:t>
              </a:r>
              <a:endParaRPr lang="fr-FR" dirty="0" smtClean="0"/>
            </a:p>
            <a:p>
              <a:pPr>
                <a:defRPr sz="2000" b="1">
                  <a:solidFill>
                    <a:srgbClr val="FFFFFF"/>
                  </a:solidFill>
                </a:defRPr>
              </a:pPr>
              <a:endParaRPr lang="fr-FR" sz="1800" dirty="0">
                <a:solidFill>
                  <a:srgbClr val="FF0000"/>
                </a:solidFill>
              </a:endParaRPr>
            </a:p>
            <a:p>
              <a:pPr>
                <a:defRPr sz="2000" b="1">
                  <a:solidFill>
                    <a:srgbClr val="FFFFFF"/>
                  </a:solidFill>
                </a:defRPr>
              </a:pPr>
              <a:endParaRPr lang="fr-FR" dirty="0" smtClean="0">
                <a:solidFill>
                  <a:srgbClr val="FF0000"/>
                </a:solidFill>
              </a:endParaRPr>
            </a:p>
            <a:p>
              <a:pPr>
                <a:defRPr sz="2000" b="1">
                  <a:solidFill>
                    <a:srgbClr val="FFFFFF"/>
                  </a:solidFill>
                </a:defRPr>
              </a:pPr>
              <a:r>
                <a:rPr lang="fr-FR" sz="1800" dirty="0">
                  <a:solidFill>
                    <a:srgbClr val="FF0000"/>
                  </a:solidFill>
                </a:rPr>
                <a:t> </a:t>
              </a:r>
              <a:r>
                <a:rPr lang="fr-FR" sz="1800" dirty="0" smtClean="0">
                  <a:solidFill>
                    <a:srgbClr val="FF0000"/>
                  </a:solidFill>
                </a:rPr>
                <a:t>                                                         </a:t>
              </a:r>
              <a:r>
                <a:rPr sz="1800" dirty="0" err="1" smtClean="0">
                  <a:solidFill>
                    <a:srgbClr val="FF0000"/>
                  </a:solidFill>
                </a:rPr>
                <a:t>Responsabilité</a:t>
              </a:r>
              <a:r>
                <a:rPr dirty="0" smtClean="0">
                  <a:solidFill>
                    <a:srgbClr val="FF0000"/>
                  </a:solidFill>
                </a:rPr>
                <a:t> </a:t>
              </a:r>
              <a:endParaRPr dirty="0">
                <a:solidFill>
                  <a:srgbClr val="FF0000"/>
                </a:solidFill>
              </a:endParaRPr>
            </a:p>
            <a:p>
              <a:pPr>
                <a:defRPr sz="2000" b="1">
                  <a:solidFill>
                    <a:srgbClr val="FFFFFF"/>
                  </a:solidFill>
                </a:defRPr>
              </a:pPr>
              <a:r>
                <a:rPr dirty="0"/>
                <a:t>           </a:t>
              </a:r>
              <a:r>
                <a:rPr lang="fr-FR" dirty="0" smtClean="0"/>
                <a:t>                       </a:t>
              </a:r>
              <a:r>
                <a:rPr dirty="0" smtClean="0"/>
                <a:t>                      </a:t>
              </a:r>
              <a:r>
                <a:rPr dirty="0" err="1">
                  <a:solidFill>
                    <a:srgbClr val="FF0000"/>
                  </a:solidFill>
                </a:rPr>
                <a:t>éducative</a:t>
              </a:r>
              <a:endParaRPr dirty="0">
                <a:solidFill>
                  <a:srgbClr val="FF0000"/>
                </a:solidFill>
              </a:endParaRPr>
            </a:p>
            <a:p>
              <a:pPr>
                <a:defRPr sz="2000" b="1">
                  <a:solidFill>
                    <a:srgbClr val="FF0000"/>
                  </a:solidFill>
                </a:defRPr>
              </a:pPr>
              <a:r>
                <a:rPr dirty="0"/>
                <a:t>                                                         </a:t>
              </a:r>
              <a:r>
                <a:rPr dirty="0" err="1" smtClean="0"/>
                <a:t>partagée</a:t>
              </a:r>
              <a:r>
                <a:rPr dirty="0" smtClean="0"/>
                <a:t>                        </a:t>
              </a:r>
              <a:r>
                <a:rPr lang="fr-FR" dirty="0" smtClean="0"/>
                <a:t>    </a:t>
              </a:r>
              <a:r>
                <a:rPr dirty="0" err="1" smtClean="0">
                  <a:solidFill>
                    <a:srgbClr val="FFFFFF"/>
                  </a:solidFill>
                </a:rPr>
                <a:t>Ecole</a:t>
              </a:r>
              <a:r>
                <a:rPr dirty="0">
                  <a:solidFill>
                    <a:srgbClr val="FFFFFF"/>
                  </a:solidFill>
                </a:rPr>
                <a:t>: </a:t>
              </a:r>
              <a:r>
                <a:rPr dirty="0" err="1">
                  <a:solidFill>
                    <a:srgbClr val="FFFFFF"/>
                  </a:solidFill>
                </a:rPr>
                <a:t>projet</a:t>
              </a:r>
              <a:r>
                <a:rPr dirty="0">
                  <a:solidFill>
                    <a:srgbClr val="FFFFFF"/>
                  </a:solidFill>
                </a:rPr>
                <a:t> </a:t>
              </a:r>
            </a:p>
            <a:p>
              <a:pPr>
                <a:defRPr sz="2000" b="1">
                  <a:solidFill>
                    <a:srgbClr val="FFFFFF"/>
                  </a:solidFill>
                </a:defRPr>
              </a:pPr>
              <a:r>
                <a:rPr dirty="0"/>
                <a:t>                                                                                                   </a:t>
              </a:r>
              <a:r>
                <a:rPr dirty="0" err="1" smtClean="0"/>
                <a:t>pédagogique</a:t>
              </a:r>
              <a:r>
                <a:rPr dirty="0" smtClean="0"/>
                <a:t> </a:t>
              </a:r>
              <a:endParaRPr dirty="0"/>
            </a:p>
            <a:p>
              <a:pPr>
                <a:defRPr sz="2000" b="1">
                  <a:solidFill>
                    <a:srgbClr val="FFFFFF"/>
                  </a:solidFill>
                </a:defRPr>
              </a:pPr>
              <a:r>
                <a:rPr dirty="0"/>
                <a:t>                                                                                                 </a:t>
              </a:r>
              <a:r>
                <a:rPr dirty="0" smtClean="0"/>
                <a:t>et </a:t>
              </a:r>
              <a:r>
                <a:rPr dirty="0" err="1"/>
                <a:t>éducatif</a:t>
              </a:r>
              <a:endParaRPr dirty="0"/>
            </a:p>
          </p:txBody>
        </p:sp>
      </p:grpSp>
      <p:sp>
        <p:nvSpPr>
          <p:cNvPr id="154" name="Rectangle 4"/>
          <p:cNvSpPr txBox="1"/>
          <p:nvPr/>
        </p:nvSpPr>
        <p:spPr>
          <a:xfrm>
            <a:off x="2286000" y="2551838"/>
            <a:ext cx="457200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t> </a:t>
            </a:r>
          </a:p>
        </p:txBody>
      </p:sp>
      <p:sp>
        <p:nvSpPr>
          <p:cNvPr id="156" name="ZoneTexte 8"/>
          <p:cNvSpPr txBox="1"/>
          <p:nvPr/>
        </p:nvSpPr>
        <p:spPr>
          <a:xfrm>
            <a:off x="3709902" y="1628828"/>
            <a:ext cx="2008823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 b="1"/>
            </a:pPr>
            <a:r>
              <a:rPr lang="fr-FR" dirty="0" smtClean="0"/>
              <a:t>           </a:t>
            </a:r>
            <a:r>
              <a:rPr dirty="0" err="1" smtClean="0"/>
              <a:t>Cité</a:t>
            </a:r>
            <a:endParaRPr dirty="0"/>
          </a:p>
          <a:p>
            <a:pPr>
              <a:defRPr sz="2000"/>
            </a:pPr>
            <a:r>
              <a:rPr lang="fr-FR" dirty="0" smtClean="0"/>
              <a:t>   </a:t>
            </a:r>
            <a:r>
              <a:rPr dirty="0" err="1" smtClean="0"/>
              <a:t>Projet</a:t>
            </a:r>
            <a:r>
              <a:rPr dirty="0" smtClean="0"/>
              <a:t> </a:t>
            </a:r>
            <a:r>
              <a:rPr dirty="0" err="1"/>
              <a:t>éducatif</a:t>
            </a:r>
            <a:r>
              <a:rPr dirty="0"/>
              <a:t> </a:t>
            </a:r>
            <a:endParaRPr lang="fr-FR" dirty="0" smtClean="0"/>
          </a:p>
          <a:p>
            <a:pPr>
              <a:defRPr sz="2000"/>
            </a:pPr>
            <a:r>
              <a:rPr lang="fr-FR" dirty="0" smtClean="0"/>
              <a:t>   </a:t>
            </a:r>
            <a:r>
              <a:rPr dirty="0" smtClean="0"/>
              <a:t>de </a:t>
            </a:r>
            <a:r>
              <a:rPr dirty="0" err="1"/>
              <a:t>territoire</a:t>
            </a:r>
            <a:endParaRPr dirty="0"/>
          </a:p>
        </p:txBody>
      </p:sp>
      <p:sp>
        <p:nvSpPr>
          <p:cNvPr id="3" name="Double flèche horizontale 2"/>
          <p:cNvSpPr/>
          <p:nvPr/>
        </p:nvSpPr>
        <p:spPr>
          <a:xfrm rot="18331566">
            <a:off x="2163462" y="3542286"/>
            <a:ext cx="2470739" cy="733659"/>
          </a:xfrm>
          <a:prstGeom prst="leftRight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Double flèche horizontale 3"/>
          <p:cNvSpPr/>
          <p:nvPr/>
        </p:nvSpPr>
        <p:spPr>
          <a:xfrm rot="14664085">
            <a:off x="4857141" y="3636408"/>
            <a:ext cx="2489174" cy="733659"/>
          </a:xfrm>
          <a:prstGeom prst="leftRight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5" name="Double flèche horizontale 4"/>
          <p:cNvSpPr/>
          <p:nvPr/>
        </p:nvSpPr>
        <p:spPr>
          <a:xfrm>
            <a:off x="3238137" y="5464754"/>
            <a:ext cx="2952328" cy="733659"/>
          </a:xfrm>
          <a:prstGeom prst="leftRight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155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69291" y="5685200"/>
            <a:ext cx="1693546" cy="111716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6599341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3847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r-FR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3-le modèle </a:t>
            </a:r>
            <a:r>
              <a:rPr lang="fr-FR" sz="2800" dirty="0" err="1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co</a:t>
            </a:r>
            <a:r>
              <a:rPr lang="fr-FR" sz="28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-gestionnaire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40772"/>
            <a:ext cx="7886700" cy="4836195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11" name="Forme libre 10"/>
          <p:cNvSpPr/>
          <p:nvPr/>
        </p:nvSpPr>
        <p:spPr>
          <a:xfrm>
            <a:off x="1424353" y="2307108"/>
            <a:ext cx="5486400" cy="3770141"/>
          </a:xfrm>
          <a:custGeom>
            <a:avLst/>
            <a:gdLst>
              <a:gd name="connsiteX0" fmla="*/ 1216960 w 3018866"/>
              <a:gd name="connsiteY0" fmla="*/ 64450 h 2488070"/>
              <a:gd name="connsiteX1" fmla="*/ 1341387 w 3018866"/>
              <a:gd name="connsiteY1" fmla="*/ 70707 h 2488070"/>
              <a:gd name="connsiteX2" fmla="*/ 1436612 w 3018866"/>
              <a:gd name="connsiteY2" fmla="*/ 85178 h 2488070"/>
              <a:gd name="connsiteX3" fmla="*/ 1404494 w 3018866"/>
              <a:gd name="connsiteY3" fmla="*/ 97763 h 2488070"/>
              <a:gd name="connsiteX4" fmla="*/ 694766 w 3018866"/>
              <a:gd name="connsiteY4" fmla="*/ 1244035 h 2488070"/>
              <a:gd name="connsiteX5" fmla="*/ 1511258 w 3018866"/>
              <a:gd name="connsiteY5" fmla="*/ 2432141 h 2488070"/>
              <a:gd name="connsiteX6" fmla="*/ 1546556 w 3018866"/>
              <a:gd name="connsiteY6" fmla="*/ 2441857 h 2488070"/>
              <a:gd name="connsiteX7" fmla="*/ 1462220 w 3018866"/>
              <a:gd name="connsiteY7" fmla="*/ 2463451 h 2488070"/>
              <a:gd name="connsiteX8" fmla="*/ 1216960 w 3018866"/>
              <a:gd name="connsiteY8" fmla="*/ 2488070 h 2488070"/>
              <a:gd name="connsiteX9" fmla="*/ 0 w 3018866"/>
              <a:gd name="connsiteY9" fmla="*/ 1276260 h 2488070"/>
              <a:gd name="connsiteX10" fmla="*/ 1216960 w 3018866"/>
              <a:gd name="connsiteY10" fmla="*/ 64450 h 2488070"/>
              <a:gd name="connsiteX11" fmla="*/ 1856816 w 3018866"/>
              <a:gd name="connsiteY11" fmla="*/ 0 h 2488070"/>
              <a:gd name="connsiteX12" fmla="*/ 3018866 w 3018866"/>
              <a:gd name="connsiteY12" fmla="*/ 1244035 h 2488070"/>
              <a:gd name="connsiteX13" fmla="*/ 1856816 w 3018866"/>
              <a:gd name="connsiteY13" fmla="*/ 2488070 h 2488070"/>
              <a:gd name="connsiteX14" fmla="*/ 1622623 w 3018866"/>
              <a:gd name="connsiteY14" fmla="*/ 2462796 h 2488070"/>
              <a:gd name="connsiteX15" fmla="*/ 1546556 w 3018866"/>
              <a:gd name="connsiteY15" fmla="*/ 2441857 h 2488070"/>
              <a:gd name="connsiteX16" fmla="*/ 1578847 w 3018866"/>
              <a:gd name="connsiteY16" fmla="*/ 2433590 h 2488070"/>
              <a:gd name="connsiteX17" fmla="*/ 2433920 w 3018866"/>
              <a:gd name="connsiteY17" fmla="*/ 1276260 h 2488070"/>
              <a:gd name="connsiteX18" fmla="*/ 1462220 w 3018866"/>
              <a:gd name="connsiteY18" fmla="*/ 89070 h 2488070"/>
              <a:gd name="connsiteX19" fmla="*/ 1436612 w 3018866"/>
              <a:gd name="connsiteY19" fmla="*/ 85178 h 2488070"/>
              <a:gd name="connsiteX20" fmla="*/ 1511258 w 3018866"/>
              <a:gd name="connsiteY20" fmla="*/ 55929 h 2488070"/>
              <a:gd name="connsiteX21" fmla="*/ 1856816 w 3018866"/>
              <a:gd name="connsiteY21" fmla="*/ 0 h 248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018866" h="2488070">
                <a:moveTo>
                  <a:pt x="1216960" y="64450"/>
                </a:moveTo>
                <a:cubicBezTo>
                  <a:pt x="1258967" y="64450"/>
                  <a:pt x="1300477" y="66569"/>
                  <a:pt x="1341387" y="70707"/>
                </a:cubicBezTo>
                <a:lnTo>
                  <a:pt x="1436612" y="85178"/>
                </a:lnTo>
                <a:lnTo>
                  <a:pt x="1404494" y="97763"/>
                </a:lnTo>
                <a:cubicBezTo>
                  <a:pt x="987417" y="286617"/>
                  <a:pt x="694766" y="728739"/>
                  <a:pt x="694766" y="1244035"/>
                </a:cubicBezTo>
                <a:cubicBezTo>
                  <a:pt x="694766" y="1802273"/>
                  <a:pt x="1038224" y="2274632"/>
                  <a:pt x="1511258" y="2432141"/>
                </a:cubicBezTo>
                <a:lnTo>
                  <a:pt x="1546556" y="2441857"/>
                </a:lnTo>
                <a:lnTo>
                  <a:pt x="1462220" y="2463451"/>
                </a:lnTo>
                <a:cubicBezTo>
                  <a:pt x="1382999" y="2479593"/>
                  <a:pt x="1300974" y="2488070"/>
                  <a:pt x="1216960" y="2488070"/>
                </a:cubicBezTo>
                <a:cubicBezTo>
                  <a:pt x="544852" y="2488070"/>
                  <a:pt x="0" y="1945524"/>
                  <a:pt x="0" y="1276260"/>
                </a:cubicBezTo>
                <a:cubicBezTo>
                  <a:pt x="0" y="606996"/>
                  <a:pt x="544852" y="64450"/>
                  <a:pt x="1216960" y="64450"/>
                </a:cubicBezTo>
                <a:close/>
                <a:moveTo>
                  <a:pt x="1856816" y="0"/>
                </a:moveTo>
                <a:cubicBezTo>
                  <a:pt x="2498598" y="0"/>
                  <a:pt x="3018866" y="556973"/>
                  <a:pt x="3018866" y="1244035"/>
                </a:cubicBezTo>
                <a:cubicBezTo>
                  <a:pt x="3018866" y="1931097"/>
                  <a:pt x="2498598" y="2488070"/>
                  <a:pt x="1856816" y="2488070"/>
                </a:cubicBezTo>
                <a:cubicBezTo>
                  <a:pt x="1776594" y="2488070"/>
                  <a:pt x="1698269" y="2479368"/>
                  <a:pt x="1622623" y="2462796"/>
                </a:cubicBezTo>
                <a:lnTo>
                  <a:pt x="1546556" y="2441857"/>
                </a:lnTo>
                <a:lnTo>
                  <a:pt x="1578847" y="2433590"/>
                </a:lnTo>
                <a:cubicBezTo>
                  <a:pt x="2074233" y="2280161"/>
                  <a:pt x="2433920" y="1820037"/>
                  <a:pt x="2433920" y="1276260"/>
                </a:cubicBezTo>
                <a:cubicBezTo>
                  <a:pt x="2433920" y="690654"/>
                  <a:pt x="2016768" y="202067"/>
                  <a:pt x="1462220" y="89070"/>
                </a:cubicBezTo>
                <a:lnTo>
                  <a:pt x="1436612" y="85178"/>
                </a:lnTo>
                <a:lnTo>
                  <a:pt x="1511258" y="55929"/>
                </a:lnTo>
                <a:cubicBezTo>
                  <a:pt x="1620420" y="19581"/>
                  <a:pt x="1736482" y="0"/>
                  <a:pt x="1856816" y="0"/>
                </a:cubicBezTo>
                <a:close/>
              </a:path>
            </a:pathLst>
          </a:cu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>
                <a:solidFill>
                  <a:prstClr val="black"/>
                </a:solidFill>
              </a:rPr>
              <a:t>Familles</a:t>
            </a:r>
          </a:p>
          <a:p>
            <a:r>
              <a:rPr lang="fr-FR" dirty="0">
                <a:solidFill>
                  <a:prstClr val="black"/>
                </a:solidFill>
              </a:rPr>
              <a:t>Choix éducatifs</a:t>
            </a:r>
          </a:p>
          <a:p>
            <a:r>
              <a:rPr lang="fr-FR" dirty="0">
                <a:solidFill>
                  <a:prstClr val="black"/>
                </a:solidFill>
              </a:rPr>
              <a:t>+ choix de </a:t>
            </a:r>
            <a:r>
              <a:rPr lang="fr-FR" dirty="0" smtClean="0">
                <a:solidFill>
                  <a:prstClr val="black"/>
                </a:solidFill>
              </a:rPr>
              <a:t>l’école</a:t>
            </a:r>
          </a:p>
          <a:p>
            <a:r>
              <a:rPr lang="fr-FR" dirty="0" smtClean="0">
                <a:solidFill>
                  <a:prstClr val="black"/>
                </a:solidFill>
              </a:rPr>
              <a:t>Ou l’association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866240" y="3484289"/>
            <a:ext cx="209014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prstClr val="black"/>
                </a:solidFill>
              </a:rPr>
              <a:t>École/ association</a:t>
            </a:r>
            <a:endParaRPr lang="fr-FR" sz="3200" b="1" dirty="0">
              <a:solidFill>
                <a:prstClr val="black"/>
              </a:solidFill>
            </a:endParaRPr>
          </a:p>
          <a:p>
            <a:r>
              <a:rPr lang="fr-FR" dirty="0">
                <a:solidFill>
                  <a:prstClr val="black"/>
                </a:solidFill>
              </a:rPr>
              <a:t>Choix </a:t>
            </a:r>
          </a:p>
          <a:p>
            <a:r>
              <a:rPr lang="fr-FR" dirty="0">
                <a:solidFill>
                  <a:prstClr val="black"/>
                </a:solidFill>
              </a:rPr>
              <a:t>pédagogiques</a:t>
            </a:r>
          </a:p>
          <a:p>
            <a:r>
              <a:rPr lang="fr-FR" dirty="0">
                <a:solidFill>
                  <a:prstClr val="black"/>
                </a:solidFill>
              </a:rPr>
              <a:t>+ choix </a:t>
            </a:r>
          </a:p>
          <a:p>
            <a:r>
              <a:rPr lang="fr-FR" dirty="0">
                <a:solidFill>
                  <a:prstClr val="black"/>
                </a:solidFill>
              </a:rPr>
              <a:t>des familles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29400" y="3124131"/>
            <a:ext cx="18763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prstClr val="black"/>
                </a:solidFill>
              </a:rPr>
              <a:t>Projet pédagogique</a:t>
            </a:r>
          </a:p>
          <a:p>
            <a:r>
              <a:rPr lang="fr-FR" b="1" i="1" dirty="0" err="1">
                <a:solidFill>
                  <a:prstClr val="black"/>
                </a:solidFill>
              </a:rPr>
              <a:t>co</a:t>
            </a:r>
            <a:r>
              <a:rPr lang="fr-FR" b="1" i="1" dirty="0">
                <a:solidFill>
                  <a:prstClr val="black"/>
                </a:solidFill>
              </a:rPr>
              <a:t>-construit  </a:t>
            </a:r>
          </a:p>
          <a:p>
            <a:pPr marL="285750" indent="-285750">
              <a:buFontTx/>
              <a:buChar char="-"/>
            </a:pPr>
            <a:r>
              <a:rPr lang="fr-FR" i="1" dirty="0">
                <a:solidFill>
                  <a:prstClr val="black"/>
                </a:solidFill>
              </a:rPr>
              <a:t>valeurs communes</a:t>
            </a:r>
          </a:p>
          <a:p>
            <a:pPr marL="285750" indent="-285750">
              <a:buFontTx/>
              <a:buChar char="-"/>
            </a:pPr>
            <a:r>
              <a:rPr lang="fr-FR" i="1" dirty="0">
                <a:solidFill>
                  <a:prstClr val="black"/>
                </a:solidFill>
              </a:rPr>
              <a:t>organisation, actions</a:t>
            </a:r>
          </a:p>
          <a:p>
            <a:pPr marL="285750" indent="-285750">
              <a:buFontTx/>
              <a:buChar char="-"/>
            </a:pPr>
            <a:r>
              <a:rPr lang="fr-FR" i="1" dirty="0" smtClean="0">
                <a:solidFill>
                  <a:prstClr val="black"/>
                </a:solidFill>
              </a:rPr>
              <a:t>administration  voire recrutement</a:t>
            </a:r>
            <a:endParaRPr lang="fr-FR" i="1" dirty="0">
              <a:solidFill>
                <a:prstClr val="black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00475" y="6254032"/>
            <a:ext cx="7934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prstClr val="black"/>
                </a:solidFill>
              </a:rPr>
              <a:t>écoles </a:t>
            </a:r>
            <a:r>
              <a:rPr lang="fr-FR" dirty="0">
                <a:solidFill>
                  <a:prstClr val="black"/>
                </a:solidFill>
              </a:rPr>
              <a:t>anglo-saxonnes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591592" y="6553641"/>
            <a:ext cx="3086100" cy="365125"/>
          </a:xfrm>
        </p:spPr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Catherine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Hurtig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Delattre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riangle isocèle 9"/>
          <p:cNvSpPr/>
          <p:nvPr/>
        </p:nvSpPr>
        <p:spPr>
          <a:xfrm>
            <a:off x="6588224" y="1556792"/>
            <a:ext cx="1728192" cy="13681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Cité</a:t>
            </a:r>
            <a:endParaRPr lang="fr-FR" sz="2800" dirty="0"/>
          </a:p>
        </p:txBody>
      </p:sp>
      <p:sp>
        <p:nvSpPr>
          <p:cNvPr id="17" name="Double flèche horizontale 16"/>
          <p:cNvSpPr/>
          <p:nvPr/>
        </p:nvSpPr>
        <p:spPr>
          <a:xfrm>
            <a:off x="5105725" y="1822476"/>
            <a:ext cx="1607864" cy="6704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dirty="0" smtClean="0"/>
              <a:t>partenariats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5361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66324"/>
          </a:xfrm>
        </p:spPr>
        <p:txBody>
          <a:bodyPr>
            <a:normAutofit fontScale="90000"/>
          </a:bodyPr>
          <a:lstStyle/>
          <a:p>
            <a:r>
              <a:rPr lang="fr-FR" sz="4000" dirty="0"/>
              <a:t>4-le modèle communautaire</a:t>
            </a:r>
            <a:br>
              <a:rPr lang="fr-FR" sz="4000" dirty="0"/>
            </a:b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7967" y="1506074"/>
            <a:ext cx="7886700" cy="4388503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1177553" y="2276872"/>
            <a:ext cx="5173623" cy="3929645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307977" y="3092824"/>
            <a:ext cx="2560168" cy="1855694"/>
          </a:xfrm>
          <a:prstGeom prst="ellipse">
            <a:avLst/>
          </a:prstGeom>
          <a:solidFill>
            <a:srgbClr val="954E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prstClr val="black"/>
                </a:solidFill>
              </a:rPr>
              <a:t>École</a:t>
            </a:r>
          </a:p>
          <a:p>
            <a:pPr algn="ctr"/>
            <a:r>
              <a:rPr lang="fr-FR" b="1" dirty="0">
                <a:solidFill>
                  <a:prstClr val="black"/>
                </a:solidFill>
              </a:rPr>
              <a:t>ou instruction à la maison</a:t>
            </a:r>
          </a:p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7790" y="2526156"/>
            <a:ext cx="30401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prstClr val="black"/>
                </a:solidFill>
              </a:rPr>
              <a:t>Familles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907710" y="4575265"/>
            <a:ext cx="37602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i="1" dirty="0" smtClean="0">
              <a:solidFill>
                <a:prstClr val="black"/>
              </a:solidFill>
            </a:endParaRPr>
          </a:p>
          <a:p>
            <a:r>
              <a:rPr lang="fr-FR" sz="2000" i="1" dirty="0" smtClean="0">
                <a:solidFill>
                  <a:prstClr val="black"/>
                </a:solidFill>
              </a:rPr>
              <a:t>Projet </a:t>
            </a:r>
            <a:r>
              <a:rPr lang="fr-FR" sz="2000" i="1" dirty="0">
                <a:solidFill>
                  <a:prstClr val="black"/>
                </a:solidFill>
              </a:rPr>
              <a:t>éducatif et  </a:t>
            </a:r>
            <a:endParaRPr lang="fr-FR" sz="2000" i="1" dirty="0" smtClean="0">
              <a:solidFill>
                <a:prstClr val="black"/>
              </a:solidFill>
            </a:endParaRPr>
          </a:p>
          <a:p>
            <a:r>
              <a:rPr lang="fr-FR" sz="2000" dirty="0" smtClean="0">
                <a:solidFill>
                  <a:prstClr val="black"/>
                </a:solidFill>
              </a:rPr>
              <a:t>pédagogique unique</a:t>
            </a:r>
            <a:endParaRPr lang="fr-FR" sz="2000" dirty="0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064055" y="6458636"/>
            <a:ext cx="3086100" cy="365125"/>
          </a:xfrm>
        </p:spPr>
        <p:txBody>
          <a:bodyPr/>
          <a:lstStyle/>
          <a:p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Catherine </a:t>
            </a:r>
            <a:r>
              <a:rPr lang="fr-FR" dirty="0" err="1" smtClean="0">
                <a:solidFill>
                  <a:prstClr val="black">
                    <a:tint val="75000"/>
                  </a:prstClr>
                </a:solidFill>
              </a:rPr>
              <a:t>Hurtig</a:t>
            </a:r>
            <a:r>
              <a:rPr lang="fr-FR" dirty="0" smtClean="0">
                <a:solidFill>
                  <a:prstClr val="black">
                    <a:tint val="75000"/>
                  </a:prstClr>
                </a:solidFill>
              </a:rPr>
              <a:t> Delattre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riangle isocèle 6"/>
          <p:cNvSpPr/>
          <p:nvPr/>
        </p:nvSpPr>
        <p:spPr>
          <a:xfrm>
            <a:off x="6380288" y="1330302"/>
            <a:ext cx="2387217" cy="17029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/>
              <a:t>Cité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502705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Préalables à la </a:t>
            </a:r>
            <a:r>
              <a:rPr lang="fr-FR" sz="3600" b="1" dirty="0" smtClean="0"/>
              <a:t>coéducation : </a:t>
            </a:r>
            <a:r>
              <a:rPr lang="fr-FR" sz="3600" b="1" dirty="0"/>
              <a:t>des parti-pris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Autofit/>
          </a:bodyPr>
          <a:lstStyle/>
          <a:p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Parti-pris  n°1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: la famille et l’école apportent de manière complémentaire éducation et </a:t>
            </a:r>
            <a:r>
              <a:rPr lang="fr-F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instruction, 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il n’y  pas de répartition étanche de ces deux missions entre famille et école. </a:t>
            </a:r>
          </a:p>
          <a:p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Parti-pris n°2 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: une certaine“ porosité » entre les sphères éducatives est souhaitable pour l’enfant et utile pour les éducateurs : elle apporte davantage de continuité et de qualité </a:t>
            </a:r>
            <a:r>
              <a:rPr lang="fr-F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d’accompagnement. Le 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but </a:t>
            </a:r>
            <a:r>
              <a:rPr lang="fr-F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 le dialogue et non le modèle 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unique</a:t>
            </a:r>
            <a:r>
              <a:rPr lang="fr-F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Parti-pris n°3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: la compétence parentale est partagée par tous, au-delà des difficultés et avec les diversités de postures éducatives existant dans notre société </a:t>
            </a:r>
            <a:r>
              <a:rPr lang="fr-F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plurielle.</a:t>
            </a:r>
            <a:endParaRPr 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Parti-pris n°4 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: la relation </a:t>
            </a:r>
            <a:r>
              <a:rPr lang="fr-F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coéducative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 doit se construire en tenant compte de la diversité des démarches pédagogiques dans l’école et hors l’école.</a:t>
            </a:r>
          </a:p>
          <a:p>
            <a:pPr marL="0" indent="0">
              <a:buNone/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Ces partis-pris donnent à considérer la relation  école-famille comme une </a:t>
            </a: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relation de réciprocité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, alors qu’elle se réduit trop souvent pour les professionnels  à « communiquer avec les parents pour leur faire comprendre ce qu’on attend d‘eux </a:t>
            </a:r>
            <a:r>
              <a:rPr lang="fr-F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». Pour 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autant on ne passe pas à un modèle éducatif de cogestion.</a:t>
            </a:r>
          </a:p>
          <a:p>
            <a:endParaRPr 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Catherine Hurtig Delattre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AE699-8BC4-4C55-862A-F266B5BB3A17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71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itre 1"/>
          <p:cNvSpPr txBox="1">
            <a:spLocks noGrp="1"/>
          </p:cNvSpPr>
          <p:nvPr>
            <p:ph type="title"/>
          </p:nvPr>
        </p:nvSpPr>
        <p:spPr>
          <a:xfrm>
            <a:off x="525780" y="350838"/>
            <a:ext cx="8229601" cy="1098262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324611">
              <a:defRPr sz="2272"/>
            </a:pPr>
            <a:r>
              <a:rPr lang="fr-FR" sz="2800" b="1" dirty="0" smtClean="0"/>
              <a:t>Principes pour la coéducation en pratique</a:t>
            </a:r>
            <a:endParaRPr sz="2800" b="1" dirty="0"/>
          </a:p>
        </p:txBody>
      </p:sp>
      <p:sp>
        <p:nvSpPr>
          <p:cNvPr id="174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endParaRPr dirty="0"/>
          </a:p>
          <a:p>
            <a:pPr>
              <a:lnSpc>
                <a:spcPct val="80000"/>
              </a:lnSpc>
              <a:spcBef>
                <a:spcPts val="400"/>
              </a:spcBef>
              <a:defRPr sz="2000" b="1"/>
            </a:pPr>
            <a:r>
              <a:rPr dirty="0"/>
              <a:t>Principe de </a:t>
            </a:r>
            <a:r>
              <a:rPr dirty="0" err="1"/>
              <a:t>parité</a:t>
            </a:r>
            <a:r>
              <a:rPr dirty="0"/>
              <a:t> </a:t>
            </a:r>
            <a:r>
              <a:rPr dirty="0" err="1"/>
              <a:t>d’estime</a:t>
            </a:r>
            <a:r>
              <a:rPr dirty="0"/>
              <a:t> </a:t>
            </a:r>
            <a:r>
              <a:rPr b="0" dirty="0"/>
              <a:t>: Le contact et la communication </a:t>
            </a:r>
            <a:r>
              <a:rPr b="0" dirty="0" err="1"/>
              <a:t>doivent</a:t>
            </a:r>
            <a:r>
              <a:rPr b="0" dirty="0"/>
              <a:t> se fonder sur le respect. </a:t>
            </a:r>
            <a:r>
              <a:rPr lang="fr-FR" b="0" dirty="0" smtClean="0"/>
              <a:t>Pour une bonne relation entre parents et enseignants, c</a:t>
            </a:r>
            <a:r>
              <a:rPr b="0" dirty="0" err="1" smtClean="0"/>
              <a:t>hacun</a:t>
            </a:r>
            <a:r>
              <a:rPr b="0" dirty="0" smtClean="0"/>
              <a:t> </a:t>
            </a:r>
            <a:r>
              <a:rPr lang="fr-FR" b="0" dirty="0" smtClean="0"/>
              <a:t>doit </a:t>
            </a:r>
            <a:r>
              <a:rPr lang="fr-FR" b="0" dirty="0" err="1" smtClean="0"/>
              <a:t>co</a:t>
            </a:r>
            <a:r>
              <a:rPr b="0" dirty="0" err="1" smtClean="0"/>
              <a:t>nnaître</a:t>
            </a:r>
            <a:r>
              <a:rPr b="0" dirty="0" smtClean="0"/>
              <a:t> </a:t>
            </a:r>
            <a:r>
              <a:rPr b="0" dirty="0" err="1"/>
              <a:t>l’autre</a:t>
            </a:r>
            <a:r>
              <a:rPr b="0" dirty="0"/>
              <a:t> </a:t>
            </a:r>
            <a:r>
              <a:rPr lang="fr-FR" b="0" dirty="0" smtClean="0"/>
              <a:t>et le</a:t>
            </a:r>
            <a:r>
              <a:rPr b="0" dirty="0" smtClean="0"/>
              <a:t> </a:t>
            </a:r>
            <a:r>
              <a:rPr b="0" dirty="0" err="1"/>
              <a:t>reconnaître</a:t>
            </a:r>
            <a:r>
              <a:rPr b="0" dirty="0"/>
              <a:t> </a:t>
            </a:r>
            <a:r>
              <a:rPr lang="fr-FR" b="0" dirty="0" smtClean="0"/>
              <a:t>dans sa </a:t>
            </a:r>
            <a:r>
              <a:rPr b="0" dirty="0" err="1" smtClean="0"/>
              <a:t>spécificité</a:t>
            </a:r>
            <a:r>
              <a:rPr b="0" dirty="0" smtClean="0"/>
              <a:t> </a:t>
            </a:r>
            <a:r>
              <a:rPr b="0" dirty="0"/>
              <a:t>et </a:t>
            </a:r>
            <a:r>
              <a:rPr lang="fr-FR" b="0" dirty="0" smtClean="0"/>
              <a:t>ses compétences, </a:t>
            </a:r>
            <a:r>
              <a:rPr lang="fr-FR" dirty="0" smtClean="0"/>
              <a:t> sans jugement.</a:t>
            </a:r>
            <a:endParaRPr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000"/>
            </a:pPr>
            <a:r>
              <a:rPr dirty="0"/>
              <a:t> 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 b="1"/>
            </a:pPr>
            <a:r>
              <a:rPr dirty="0"/>
              <a:t>Principe </a:t>
            </a:r>
            <a:r>
              <a:rPr dirty="0" smtClean="0"/>
              <a:t>de </a:t>
            </a:r>
            <a:r>
              <a:rPr dirty="0" err="1"/>
              <a:t>coopération</a:t>
            </a:r>
            <a:r>
              <a:rPr dirty="0"/>
              <a:t> </a:t>
            </a:r>
            <a:r>
              <a:rPr b="0" dirty="0"/>
              <a:t>: La </a:t>
            </a:r>
            <a:r>
              <a:rPr b="0" dirty="0" err="1"/>
              <a:t>coopération</a:t>
            </a:r>
            <a:r>
              <a:rPr b="0" dirty="0"/>
              <a:t> </a:t>
            </a:r>
            <a:r>
              <a:rPr b="0" dirty="0" err="1"/>
              <a:t>signifie</a:t>
            </a:r>
            <a:r>
              <a:rPr b="0" dirty="0"/>
              <a:t> faire </a:t>
            </a:r>
            <a:r>
              <a:rPr b="0" dirty="0" err="1"/>
              <a:t>œuvre</a:t>
            </a:r>
            <a:r>
              <a:rPr b="0" dirty="0"/>
              <a:t> commune. </a:t>
            </a:r>
            <a:r>
              <a:rPr b="0" dirty="0" err="1"/>
              <a:t>Cela</a:t>
            </a:r>
            <a:r>
              <a:rPr b="0" dirty="0"/>
              <a:t> suppose </a:t>
            </a:r>
            <a:r>
              <a:rPr lang="fr-FR" b="0" dirty="0" smtClean="0"/>
              <a:t>pour chaque partie (parents- enseignants) </a:t>
            </a:r>
            <a:r>
              <a:rPr b="0" dirty="0" smtClean="0"/>
              <a:t>de </a:t>
            </a:r>
            <a:r>
              <a:rPr b="0" dirty="0" err="1"/>
              <a:t>prendre</a:t>
            </a:r>
            <a:r>
              <a:rPr b="0" dirty="0"/>
              <a:t> </a:t>
            </a:r>
            <a:r>
              <a:rPr b="0" dirty="0" err="1"/>
              <a:t>en</a:t>
            </a:r>
            <a:r>
              <a:rPr b="0" dirty="0"/>
              <a:t> </a:t>
            </a:r>
            <a:r>
              <a:rPr b="0" dirty="0" err="1"/>
              <a:t>considération</a:t>
            </a:r>
            <a:r>
              <a:rPr b="0" dirty="0"/>
              <a:t> </a:t>
            </a:r>
            <a:r>
              <a:rPr b="0" dirty="0" smtClean="0"/>
              <a:t>l</a:t>
            </a:r>
            <a:r>
              <a:rPr lang="fr-FR" b="0" dirty="0" smtClean="0"/>
              <a:t>‘autre</a:t>
            </a:r>
            <a:r>
              <a:rPr b="0" dirty="0" smtClean="0"/>
              <a:t>, d</a:t>
            </a:r>
            <a:r>
              <a:rPr lang="fr-FR" b="0" dirty="0" smtClean="0"/>
              <a:t>‘œuvrer pour un partage autour de </a:t>
            </a:r>
            <a:r>
              <a:rPr b="0" dirty="0" smtClean="0"/>
              <a:t>la </a:t>
            </a:r>
            <a:r>
              <a:rPr b="0" dirty="0" err="1"/>
              <a:t>scolarisation</a:t>
            </a:r>
            <a:r>
              <a:rPr b="0" dirty="0"/>
              <a:t> </a:t>
            </a:r>
            <a:r>
              <a:rPr b="0" dirty="0" smtClean="0"/>
              <a:t>de</a:t>
            </a:r>
            <a:r>
              <a:rPr lang="fr-FR" b="0" dirty="0" smtClean="0"/>
              <a:t>s </a:t>
            </a:r>
            <a:r>
              <a:rPr b="0" dirty="0" err="1" smtClean="0"/>
              <a:t>enfants</a:t>
            </a:r>
            <a:r>
              <a:rPr b="0" dirty="0" smtClean="0"/>
              <a:t> </a:t>
            </a:r>
            <a:r>
              <a:rPr b="0" dirty="0"/>
              <a:t>et </a:t>
            </a:r>
            <a:r>
              <a:rPr lang="fr-FR" b="0" dirty="0" smtClean="0"/>
              <a:t>de </a:t>
            </a:r>
            <a:r>
              <a:rPr b="0" dirty="0" err="1" smtClean="0"/>
              <a:t>l’évolution</a:t>
            </a:r>
            <a:r>
              <a:rPr b="0" dirty="0" smtClean="0"/>
              <a:t> </a:t>
            </a:r>
            <a:r>
              <a:rPr b="0" dirty="0"/>
              <a:t>positive des </a:t>
            </a:r>
            <a:r>
              <a:rPr b="0" dirty="0" err="1" smtClean="0"/>
              <a:t>parcours</a:t>
            </a:r>
            <a:r>
              <a:rPr lang="fr-FR" b="0" dirty="0" smtClean="0"/>
              <a:t> scolaires</a:t>
            </a:r>
            <a:r>
              <a:rPr lang="fr-FR" dirty="0" smtClean="0"/>
              <a:t>. </a:t>
            </a:r>
            <a:r>
              <a:rPr dirty="0"/>
              <a:t> </a:t>
            </a:r>
            <a:endParaRPr lang="fr-FR" dirty="0" smtClean="0"/>
          </a:p>
          <a:p>
            <a:pPr>
              <a:lnSpc>
                <a:spcPct val="80000"/>
              </a:lnSpc>
              <a:spcBef>
                <a:spcPts val="400"/>
              </a:spcBef>
              <a:defRPr sz="2000" b="1"/>
            </a:pPr>
            <a:endParaRPr dirty="0"/>
          </a:p>
          <a:p>
            <a:pPr>
              <a:lnSpc>
                <a:spcPct val="80000"/>
              </a:lnSpc>
              <a:spcBef>
                <a:spcPts val="400"/>
              </a:spcBef>
              <a:defRPr sz="2000" b="1"/>
            </a:pPr>
            <a:r>
              <a:rPr dirty="0"/>
              <a:t>Principe </a:t>
            </a:r>
            <a:r>
              <a:rPr dirty="0" err="1"/>
              <a:t>d’explicitation</a:t>
            </a:r>
            <a:r>
              <a:rPr dirty="0"/>
              <a:t> </a:t>
            </a:r>
            <a:r>
              <a:rPr b="0" dirty="0" smtClean="0"/>
              <a:t>:</a:t>
            </a:r>
            <a:r>
              <a:rPr lang="fr-FR" b="0" dirty="0" smtClean="0"/>
              <a:t> pour dialoguer il faut se comprendre et se connaître : les enseignants devront expliciter</a:t>
            </a:r>
            <a:r>
              <a:rPr b="0" dirty="0" smtClean="0"/>
              <a:t> </a:t>
            </a:r>
            <a:r>
              <a:rPr lang="fr-FR" b="0" dirty="0" smtClean="0"/>
              <a:t>le</a:t>
            </a:r>
            <a:r>
              <a:rPr b="0" dirty="0" smtClean="0"/>
              <a:t> </a:t>
            </a:r>
            <a:r>
              <a:rPr b="0" dirty="0" err="1"/>
              <a:t>fonctionnement</a:t>
            </a:r>
            <a:r>
              <a:rPr b="0" dirty="0"/>
              <a:t> de </a:t>
            </a:r>
            <a:r>
              <a:rPr b="0" dirty="0" err="1"/>
              <a:t>l’établissement</a:t>
            </a:r>
            <a:r>
              <a:rPr b="0" dirty="0"/>
              <a:t> </a:t>
            </a:r>
            <a:r>
              <a:rPr b="0" dirty="0" err="1"/>
              <a:t>scolaire</a:t>
            </a:r>
            <a:r>
              <a:rPr b="0" dirty="0"/>
              <a:t>, </a:t>
            </a:r>
            <a:r>
              <a:rPr lang="fr-FR" b="0" dirty="0" smtClean="0"/>
              <a:t>et le déroulement de </a:t>
            </a:r>
            <a:r>
              <a:rPr b="0" dirty="0" smtClean="0"/>
              <a:t>la </a:t>
            </a:r>
            <a:r>
              <a:rPr b="0" dirty="0" err="1" smtClean="0"/>
              <a:t>scolarité</a:t>
            </a:r>
            <a:r>
              <a:rPr lang="fr-FR" b="0" dirty="0" smtClean="0"/>
              <a:t>. Les parents devront se saisir des instances de dialogue et donner les éléments nécessaires à l’accompagnement de leurs enfants.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None/>
              <a:defRPr sz="2000" b="1"/>
            </a:pPr>
            <a:endParaRPr lang="fr-FR" b="0" dirty="0" smtClean="0"/>
          </a:p>
          <a:p>
            <a:pPr>
              <a:lnSpc>
                <a:spcPct val="80000"/>
              </a:lnSpc>
              <a:spcBef>
                <a:spcPts val="400"/>
              </a:spcBef>
              <a:defRPr sz="2000" b="1"/>
            </a:pPr>
            <a:r>
              <a:rPr lang="fr-FR" dirty="0" smtClean="0"/>
              <a:t>Chacun a des droits et des devoirs dans la coéducation!</a:t>
            </a: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3949006380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 advAuto="0"/>
    </p:bld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454</Words>
  <Application>Microsoft Office PowerPoint</Application>
  <PresentationFormat>Affichage à l'écran (4:3)</PresentationFormat>
  <Paragraphs>127</Paragraphs>
  <Slides>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7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1_Thème Office</vt:lpstr>
      <vt:lpstr>Thème Office</vt:lpstr>
      <vt:lpstr>3_Thème Office</vt:lpstr>
      <vt:lpstr>2_Thème Office</vt:lpstr>
      <vt:lpstr>4_Thème Office</vt:lpstr>
      <vt:lpstr>5_Thème Office</vt:lpstr>
      <vt:lpstr>6_Thème Office</vt:lpstr>
      <vt:lpstr>            LA COEDUCATION  Repères pour mieux comprendre </vt:lpstr>
      <vt:lpstr>Un parcours</vt:lpstr>
      <vt:lpstr>Une définition</vt:lpstr>
      <vt:lpstr>Les différents modèles de relation école-familles-cité</vt:lpstr>
      <vt:lpstr>2- le modèle coéducatif</vt:lpstr>
      <vt:lpstr>3-le modèle co-gestionnaire</vt:lpstr>
      <vt:lpstr>4-le modèle communautaire </vt:lpstr>
      <vt:lpstr>Préalables à la coéducation : des parti-pris</vt:lpstr>
      <vt:lpstr>Principes pour la coéducation en pratique</vt:lpstr>
    </vt:vector>
  </TitlesOfParts>
  <Company>ENS de Lyon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COEDUCATION  Repères pour mieux comprendre</dc:title>
  <dc:creator>Hurtig-delattre Catherine</dc:creator>
  <cp:lastModifiedBy>Hurtig-delattre Catherine</cp:lastModifiedBy>
  <cp:revision>10</cp:revision>
  <dcterms:created xsi:type="dcterms:W3CDTF">2019-01-18T22:42:08Z</dcterms:created>
  <dcterms:modified xsi:type="dcterms:W3CDTF">2019-09-27T17:42:18Z</dcterms:modified>
</cp:coreProperties>
</file>